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7" r:id="rId2"/>
  </p:sldMasterIdLst>
  <p:notesMasterIdLst>
    <p:notesMasterId r:id="rId17"/>
  </p:notesMasterIdLst>
  <p:sldIdLst>
    <p:sldId id="262" r:id="rId3"/>
    <p:sldId id="292" r:id="rId4"/>
    <p:sldId id="294" r:id="rId5"/>
    <p:sldId id="296" r:id="rId6"/>
    <p:sldId id="297" r:id="rId7"/>
    <p:sldId id="298" r:id="rId8"/>
    <p:sldId id="299" r:id="rId9"/>
    <p:sldId id="300" r:id="rId10"/>
    <p:sldId id="301" r:id="rId11"/>
    <p:sldId id="302" r:id="rId12"/>
    <p:sldId id="306" r:id="rId13"/>
    <p:sldId id="313" r:id="rId14"/>
    <p:sldId id="314" r:id="rId15"/>
    <p:sldId id="26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ile, Beliyou (IFPRI)" initials="HB(" lastIdx="2" clrIdx="0">
    <p:extLst>
      <p:ext uri="{19B8F6BF-5375-455C-9EA6-DF929625EA0E}">
        <p15:presenceInfo xmlns:p15="http://schemas.microsoft.com/office/powerpoint/2012/main" userId="S-1-5-21-1606980848-162531612-839522115-229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33" autoAdjust="0"/>
  </p:normalViewPr>
  <p:slideViewPr>
    <p:cSldViewPr snapToGrid="0" snapToObjects="1">
      <p:cViewPr varScale="1">
        <p:scale>
          <a:sx n="70" d="100"/>
          <a:sy n="70" d="100"/>
        </p:scale>
        <p:origin x="102" y="72"/>
      </p:cViewPr>
      <p:guideLst>
        <p:guide orient="horz" pos="2160"/>
        <p:guide pos="2880"/>
      </p:guideLst>
    </p:cSldViewPr>
  </p:slideViewPr>
  <p:notesTextViewPr>
    <p:cViewPr>
      <p:scale>
        <a:sx n="100" d="100"/>
        <a:sy n="100" d="100"/>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127E59-F5A4-4805-94C8-A23E14CBC194}" type="datetimeFigureOut">
              <a:rPr lang="en-US" smtClean="0"/>
              <a:t>6/30/2016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356871-DF6B-4780-9B8F-58C9D16AE5A8}" type="slidenum">
              <a:rPr lang="en-US" smtClean="0"/>
              <a:t>‹#›</a:t>
            </a:fld>
            <a:endParaRPr lang="en-US"/>
          </a:p>
        </p:txBody>
      </p:sp>
    </p:spTree>
    <p:extLst>
      <p:ext uri="{BB962C8B-B14F-4D97-AF65-F5344CB8AC3E}">
        <p14:creationId xmlns:p14="http://schemas.microsoft.com/office/powerpoint/2010/main" val="3530680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33643-36D2-4CD8-AC63-85A5B50D0EEA}" type="slidenum">
              <a:rPr lang="en-US" smtClean="0"/>
              <a:t>4</a:t>
            </a:fld>
            <a:endParaRPr lang="en-US" dirty="0"/>
          </a:p>
        </p:txBody>
      </p:sp>
    </p:spTree>
    <p:extLst>
      <p:ext uri="{BB962C8B-B14F-4D97-AF65-F5344CB8AC3E}">
        <p14:creationId xmlns:p14="http://schemas.microsoft.com/office/powerpoint/2010/main" val="994586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Major differences</a:t>
            </a:r>
            <a:endParaRPr lang="en-US" dirty="0"/>
          </a:p>
        </p:txBody>
      </p:sp>
      <p:sp>
        <p:nvSpPr>
          <p:cNvPr id="4" name="Slide Number Placeholder 3"/>
          <p:cNvSpPr>
            <a:spLocks noGrp="1"/>
          </p:cNvSpPr>
          <p:nvPr>
            <p:ph type="sldNum" sz="quarter" idx="10"/>
          </p:nvPr>
        </p:nvSpPr>
        <p:spPr/>
        <p:txBody>
          <a:bodyPr/>
          <a:lstStyle/>
          <a:p>
            <a:fld id="{E6D33643-36D2-4CD8-AC63-85A5B50D0EEA}" type="slidenum">
              <a:rPr lang="en-US" smtClean="0"/>
              <a:t>5</a:t>
            </a:fld>
            <a:endParaRPr lang="en-US" dirty="0"/>
          </a:p>
        </p:txBody>
      </p:sp>
    </p:spTree>
    <p:extLst>
      <p:ext uri="{BB962C8B-B14F-4D97-AF65-F5344CB8AC3E}">
        <p14:creationId xmlns:p14="http://schemas.microsoft.com/office/powerpoint/2010/main" val="1095201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33643-36D2-4CD8-AC63-85A5B50D0EEA}" type="slidenum">
              <a:rPr lang="en-US" smtClean="0"/>
              <a:t>6</a:t>
            </a:fld>
            <a:endParaRPr lang="en-US" dirty="0"/>
          </a:p>
        </p:txBody>
      </p:sp>
    </p:spTree>
    <p:extLst>
      <p:ext uri="{BB962C8B-B14F-4D97-AF65-F5344CB8AC3E}">
        <p14:creationId xmlns:p14="http://schemas.microsoft.com/office/powerpoint/2010/main" val="2875727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Control households have lower per capita food expenditure, face higher starch and fruveg prices;</a:t>
            </a:r>
            <a:r>
              <a:rPr lang="en-US" baseline="0" dirty="0" smtClean="0"/>
              <a:t> lower pulse and other prices;</a:t>
            </a:r>
            <a:endParaRPr lang="en-US" dirty="0"/>
          </a:p>
        </p:txBody>
      </p:sp>
      <p:sp>
        <p:nvSpPr>
          <p:cNvPr id="4" name="Slide Number Placeholder 3"/>
          <p:cNvSpPr>
            <a:spLocks noGrp="1"/>
          </p:cNvSpPr>
          <p:nvPr>
            <p:ph type="sldNum" sz="quarter" idx="10"/>
          </p:nvPr>
        </p:nvSpPr>
        <p:spPr/>
        <p:txBody>
          <a:bodyPr/>
          <a:lstStyle/>
          <a:p>
            <a:fld id="{E6D33643-36D2-4CD8-AC63-85A5B50D0EEA}" type="slidenum">
              <a:rPr lang="en-US" smtClean="0"/>
              <a:t>7</a:t>
            </a:fld>
            <a:endParaRPr lang="en-US" dirty="0"/>
          </a:p>
        </p:txBody>
      </p:sp>
    </p:spTree>
    <p:extLst>
      <p:ext uri="{BB962C8B-B14F-4D97-AF65-F5344CB8AC3E}">
        <p14:creationId xmlns:p14="http://schemas.microsoft.com/office/powerpoint/2010/main" val="2276123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Correct for </a:t>
            </a:r>
            <a:r>
              <a:rPr lang="en-US" dirty="0" err="1" smtClean="0"/>
              <a:t>endogeneity</a:t>
            </a:r>
            <a:r>
              <a:rPr lang="en-US" dirty="0" smtClean="0"/>
              <a:t> due to non-random selection into the project, simultaneity between production and consumption decisions (non-</a:t>
            </a:r>
            <a:r>
              <a:rPr lang="en-US" dirty="0" err="1" smtClean="0"/>
              <a:t>separability</a:t>
            </a:r>
            <a:r>
              <a:rPr lang="en-US" dirty="0" smtClean="0"/>
              <a:t>)</a:t>
            </a:r>
          </a:p>
          <a:p>
            <a:endParaRPr lang="en-US" dirty="0"/>
          </a:p>
        </p:txBody>
      </p:sp>
      <p:sp>
        <p:nvSpPr>
          <p:cNvPr id="4" name="Slide Number Placeholder 3"/>
          <p:cNvSpPr>
            <a:spLocks noGrp="1"/>
          </p:cNvSpPr>
          <p:nvPr>
            <p:ph type="sldNum" sz="quarter" idx="10"/>
          </p:nvPr>
        </p:nvSpPr>
        <p:spPr/>
        <p:txBody>
          <a:bodyPr/>
          <a:lstStyle/>
          <a:p>
            <a:fld id="{E6D33643-36D2-4CD8-AC63-85A5B50D0EEA}" type="slidenum">
              <a:rPr lang="en-US" smtClean="0"/>
              <a:t>8</a:t>
            </a:fld>
            <a:endParaRPr lang="en-US" dirty="0"/>
          </a:p>
        </p:txBody>
      </p:sp>
    </p:spTree>
    <p:extLst>
      <p:ext uri="{BB962C8B-B14F-4D97-AF65-F5344CB8AC3E}">
        <p14:creationId xmlns:p14="http://schemas.microsoft.com/office/powerpoint/2010/main" val="166572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12" indent="-457212"/>
            <a:r>
              <a:rPr lang="en-US" dirty="0" smtClean="0"/>
              <a:t>Treatment has strong effect on count, diversity, and value of foods items produced; Ownership of an axe (farm implement) is associated with a higher count of food items, while amount of fertilizer has a negligible effect; Ownership of an axe and being more distant from the market have a slightly positive effect on production diversity, while having a female household head has a slightly negative effect on production diversity; Land area is positively associated with agricultural production value, as is ownership of an axe; maximum adult education is somewhat associated with the value of production; inputs such as fertilizer and labor have a small positive association with the value of production</a:t>
            </a:r>
          </a:p>
          <a:p>
            <a:endParaRPr lang="en-US" dirty="0"/>
          </a:p>
        </p:txBody>
      </p:sp>
      <p:sp>
        <p:nvSpPr>
          <p:cNvPr id="4" name="Slide Number Placeholder 3"/>
          <p:cNvSpPr>
            <a:spLocks noGrp="1"/>
          </p:cNvSpPr>
          <p:nvPr>
            <p:ph type="sldNum" sz="quarter" idx="10"/>
          </p:nvPr>
        </p:nvSpPr>
        <p:spPr/>
        <p:txBody>
          <a:bodyPr/>
          <a:lstStyle/>
          <a:p>
            <a:fld id="{E6D33643-36D2-4CD8-AC63-85A5B50D0EEA}" type="slidenum">
              <a:rPr lang="en-US" smtClean="0"/>
              <a:t>9</a:t>
            </a:fld>
            <a:endParaRPr lang="en-US"/>
          </a:p>
        </p:txBody>
      </p:sp>
    </p:spTree>
    <p:extLst>
      <p:ext uri="{BB962C8B-B14F-4D97-AF65-F5344CB8AC3E}">
        <p14:creationId xmlns:p14="http://schemas.microsoft.com/office/powerpoint/2010/main" val="215108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12" indent="-457212"/>
            <a:r>
              <a:rPr lang="en-US" dirty="0" smtClean="0"/>
              <a:t>Treatment has strong effect on count, diversity, and value of foods items produced; Ownership of an axe (farm implement) is associated with a higher count of food items, while amount of fertilizer has a negligible effect; Ownership of an axe and being more distant from the market have a slightly positive effect on production diversity, while having a female household head has a slightly negative effect on production diversity; Land area is positively associated with agricultural production value, as is ownership of an axe; maximum adult education is somewhat associated with the value of production; inputs such as fertilizer and labor have a small positive association with the value of production</a:t>
            </a:r>
          </a:p>
          <a:p>
            <a:endParaRPr lang="en-US" dirty="0"/>
          </a:p>
        </p:txBody>
      </p:sp>
      <p:sp>
        <p:nvSpPr>
          <p:cNvPr id="4" name="Slide Number Placeholder 3"/>
          <p:cNvSpPr>
            <a:spLocks noGrp="1"/>
          </p:cNvSpPr>
          <p:nvPr>
            <p:ph type="sldNum" sz="quarter" idx="10"/>
          </p:nvPr>
        </p:nvSpPr>
        <p:spPr/>
        <p:txBody>
          <a:bodyPr/>
          <a:lstStyle/>
          <a:p>
            <a:fld id="{E6D33643-36D2-4CD8-AC63-85A5B50D0EEA}" type="slidenum">
              <a:rPr lang="en-US" smtClean="0"/>
              <a:t>10</a:t>
            </a:fld>
            <a:endParaRPr lang="en-US"/>
          </a:p>
        </p:txBody>
      </p:sp>
    </p:spTree>
    <p:extLst>
      <p:ext uri="{BB962C8B-B14F-4D97-AF65-F5344CB8AC3E}">
        <p14:creationId xmlns:p14="http://schemas.microsoft.com/office/powerpoint/2010/main" val="3162711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12" indent="-457212"/>
            <a:r>
              <a:rPr lang="en-US" dirty="0" smtClean="0"/>
              <a:t>Treatment has strong correlation with count and diversity of food items consumed, no statistically significant relationship with the value of food consumed at home</a:t>
            </a:r>
          </a:p>
          <a:p>
            <a:pPr marL="457212" indent="-457212"/>
            <a:endParaRPr lang="en-US" dirty="0" smtClean="0"/>
          </a:p>
          <a:p>
            <a:pPr marL="457212" indent="-457212"/>
            <a:r>
              <a:rPr lang="en-US" dirty="0" smtClean="0"/>
              <a:t>Strong association between count of food items produced and count of food items consumed and between production diversity and dietary diversity, but not between value of harvest and value of foods consumed</a:t>
            </a:r>
          </a:p>
          <a:p>
            <a:pPr marL="457212" indent="-457212"/>
            <a:endParaRPr lang="en-US" dirty="0" smtClean="0"/>
          </a:p>
          <a:p>
            <a:pPr marL="457212" indent="-457212"/>
            <a:r>
              <a:rPr lang="en-US" dirty="0" smtClean="0"/>
              <a:t>Interactions between treatment and count/value of production variables do not suggest a significant difference in the effect of production on consumption between treated households and control households</a:t>
            </a:r>
          </a:p>
          <a:p>
            <a:pPr marL="457212" indent="-457212"/>
            <a:endParaRPr lang="en-US" dirty="0" smtClean="0"/>
          </a:p>
          <a:p>
            <a:pPr marL="457212" indent="-457212"/>
            <a:r>
              <a:rPr lang="en-US" dirty="0" smtClean="0"/>
              <a:t>The interaction between treatment and production diversity is weakly significant but its magnitude is large given the scale of the diversity index, suggesting a smaller effect of production diversity on dietary diversity for the treated households</a:t>
            </a:r>
          </a:p>
          <a:p>
            <a:endParaRPr lang="en-US" dirty="0"/>
          </a:p>
        </p:txBody>
      </p:sp>
      <p:sp>
        <p:nvSpPr>
          <p:cNvPr id="4" name="Slide Number Placeholder 3"/>
          <p:cNvSpPr>
            <a:spLocks noGrp="1"/>
          </p:cNvSpPr>
          <p:nvPr>
            <p:ph type="sldNum" sz="quarter" idx="10"/>
          </p:nvPr>
        </p:nvSpPr>
        <p:spPr/>
        <p:txBody>
          <a:bodyPr/>
          <a:lstStyle/>
          <a:p>
            <a:fld id="{E6D33643-36D2-4CD8-AC63-85A5B50D0EEA}" type="slidenum">
              <a:rPr lang="en-US" smtClean="0"/>
              <a:t>11</a:t>
            </a:fld>
            <a:endParaRPr lang="en-US"/>
          </a:p>
        </p:txBody>
      </p:sp>
    </p:spTree>
    <p:extLst>
      <p:ext uri="{BB962C8B-B14F-4D97-AF65-F5344CB8AC3E}">
        <p14:creationId xmlns:p14="http://schemas.microsoft.com/office/powerpoint/2010/main" val="2704618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increase in the count of items produced is 2 (from the descriptive summary). But from the OLS/IV estimates, the average increase in the count of items produced ranges from 1.7 (OLS) to 4 (IV). OLS estimates are biased with </a:t>
            </a:r>
            <a:r>
              <a:rPr lang="en-US" dirty="0" err="1" smtClean="0"/>
              <a:t>endogeneity</a:t>
            </a:r>
            <a:r>
              <a:rPr lang="en-US" dirty="0" smtClean="0"/>
              <a:t>....and IV effect estimate of 4 are twice the difference in count from the descriptive summary (2).</a:t>
            </a:r>
            <a:endParaRPr lang="en-US" dirty="0"/>
          </a:p>
        </p:txBody>
      </p:sp>
      <p:sp>
        <p:nvSpPr>
          <p:cNvPr id="4" name="Slide Number Placeholder 3"/>
          <p:cNvSpPr>
            <a:spLocks noGrp="1"/>
          </p:cNvSpPr>
          <p:nvPr>
            <p:ph type="sldNum" sz="quarter" idx="10"/>
          </p:nvPr>
        </p:nvSpPr>
        <p:spPr/>
        <p:txBody>
          <a:bodyPr/>
          <a:lstStyle/>
          <a:p>
            <a:fld id="{F0356871-DF6B-4780-9B8F-58C9D16AE5A8}" type="slidenum">
              <a:rPr lang="en-US" smtClean="0"/>
              <a:t>12</a:t>
            </a:fld>
            <a:endParaRPr lang="en-US"/>
          </a:p>
        </p:txBody>
      </p:sp>
    </p:spTree>
    <p:extLst>
      <p:ext uri="{BB962C8B-B14F-4D97-AF65-F5344CB8AC3E}">
        <p14:creationId xmlns:p14="http://schemas.microsoft.com/office/powerpoint/2010/main" val="1969786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8.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smtClean="0"/>
              <a:t>Title of presentation here</a:t>
            </a:r>
            <a:endParaRPr lang="en-US" dirty="0"/>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smtClean="0"/>
              <a:t>Name(s) of presenter(s)</a:t>
            </a:r>
            <a:br>
              <a:rPr lang="en-US" dirty="0" smtClean="0"/>
            </a:br>
            <a:r>
              <a:rPr lang="en-US" dirty="0" smtClean="0"/>
              <a:t>Organizational affiliation</a:t>
            </a:r>
            <a:br>
              <a:rPr lang="en-US" dirty="0" smtClean="0"/>
            </a:br>
            <a:r>
              <a:rPr lang="en-US" dirty="0" smtClean="0"/>
              <a:t>Event name, place and dates</a:t>
            </a:r>
            <a:endParaRPr lang="en-US"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smtClean="0">
                <a:solidFill>
                  <a:srgbClr val="156734"/>
                </a:solidFill>
              </a:rPr>
              <a:t>Africa Research in Sustainable Intensification for the Next Generation</a:t>
            </a:r>
          </a:p>
          <a:p>
            <a:pPr algn="ctr"/>
            <a:r>
              <a:rPr lang="en-US" sz="4400" dirty="0" smtClean="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smtClean="0"/>
              <a:t>Title</a:t>
            </a:r>
            <a:endParaRPr lang="en-US" dirty="0"/>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smtClean="0"/>
              <a:t>For graphs</a:t>
            </a:r>
            <a:endParaRPr lang="en-US" dirty="0"/>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smtClean="0"/>
              <a:t> </a:t>
            </a:r>
            <a:endParaRPr lang="en-US" dirty="0"/>
          </a:p>
        </p:txBody>
      </p:sp>
    </p:spTree>
    <p:extLst>
      <p:ext uri="{BB962C8B-B14F-4D97-AF65-F5344CB8AC3E}">
        <p14:creationId xmlns:p14="http://schemas.microsoft.com/office/powerpoint/2010/main" val="10037034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454662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smtClean="0"/>
              <a:t>For tables use this format</a:t>
            </a:r>
            <a:endParaRPr lang="en-US" dirty="0"/>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smtClean="0"/>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smtClean="0"/>
              <a:t>Title</a:t>
            </a:r>
            <a:endParaRPr lang="en-US" dirty="0"/>
          </a:p>
        </p:txBody>
      </p:sp>
    </p:spTree>
    <p:extLst>
      <p:ext uri="{BB962C8B-B14F-4D97-AF65-F5344CB8AC3E}">
        <p14:creationId xmlns:p14="http://schemas.microsoft.com/office/powerpoint/2010/main" val="14976485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172528"/>
            <a:ext cx="8229600" cy="868362"/>
          </a:xfrm>
          <a:prstGeom prst="rect">
            <a:avLst/>
          </a:prstGeom>
        </p:spPr>
        <p:txBody>
          <a:bodyPr>
            <a:normAutofit/>
          </a:bodyPr>
          <a:lstStyle>
            <a:lvl1pPr algn="l">
              <a:defRPr sz="3000">
                <a:solidFill>
                  <a:srgbClr val="88A53D"/>
                </a:solidFill>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33400" y="1371601"/>
            <a:ext cx="8229600" cy="4754563"/>
          </a:xfrm>
          <a:prstGeom prst="rect">
            <a:avLst/>
          </a:prstGeom>
        </p:spPr>
        <p:txBody>
          <a:bodyPr/>
          <a:lstStyle>
            <a:lvl1pPr>
              <a:defRPr>
                <a:solidFill>
                  <a:srgbClr val="435363"/>
                </a:solidFill>
              </a:defRPr>
            </a:lvl1pPr>
            <a:lvl2pPr>
              <a:defRPr>
                <a:solidFill>
                  <a:srgbClr val="435363"/>
                </a:solidFill>
              </a:defRPr>
            </a:lvl2pPr>
            <a:lvl3pPr>
              <a:defRPr>
                <a:solidFill>
                  <a:srgbClr val="435363"/>
                </a:solidFill>
              </a:defRPr>
            </a:lvl3pPr>
            <a:lvl4pPr>
              <a:defRPr>
                <a:solidFill>
                  <a:srgbClr val="435363"/>
                </a:solidFill>
              </a:defRPr>
            </a:lvl4pPr>
            <a:lvl5pPr>
              <a:defRPr>
                <a:solidFill>
                  <a:srgbClr val="43536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22E81DC6-F8E9-4DD3-AEFD-F9547CCF0C69}" type="datetimeFigureOut">
              <a:rPr lang="en-US" smtClean="0"/>
              <a:t>6/30/2016</a:t>
            </a:fld>
            <a:endParaRPr lang="en-US" dirty="0"/>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86731748-5DC9-4BEF-82CF-0CB6C1C96EC8}" type="slidenum">
              <a:rPr lang="en-US" smtClean="0"/>
              <a:t>‹#›</a:t>
            </a:fld>
            <a:endParaRPr lang="en-US"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1" y="304800"/>
            <a:ext cx="323193" cy="592520"/>
          </a:xfrm>
          <a:prstGeom prst="rect">
            <a:avLst/>
          </a:prstGeom>
        </p:spPr>
      </p:pic>
    </p:spTree>
    <p:extLst>
      <p:ext uri="{BB962C8B-B14F-4D97-AF65-F5344CB8AC3E}">
        <p14:creationId xmlns:p14="http://schemas.microsoft.com/office/powerpoint/2010/main" val="4161332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For charts use this style </a:t>
            </a:r>
            <a:endParaRPr lang="en-US" dirty="0"/>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smtClean="0"/>
              <a:t>Insert picture</a:t>
            </a:r>
            <a:endParaRPr lang="en-US" dirty="0"/>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5" r:id="rId6"/>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Insert picture</a:t>
            </a:r>
            <a:endParaRPr lang="en-US" dirty="0"/>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6.emf"/><Relationship Id="rId4" Type="http://schemas.openxmlformats.org/officeDocument/2006/relationships/package" Target="../embeddings/Microsoft_Excel_Worksheet4.xlsx"/></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7.emf"/><Relationship Id="rId4" Type="http://schemas.openxmlformats.org/officeDocument/2006/relationships/package" Target="../embeddings/Microsoft_Excel_Worksheet5.xlsx"/></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Excel_Worksheet1.xlsx"/></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3.emf"/><Relationship Id="rId4" Type="http://schemas.openxmlformats.org/officeDocument/2006/relationships/package" Target="../embeddings/Microsoft_Excel_Worksheet2.xlsx"/></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5.emf"/><Relationship Id="rId4" Type="http://schemas.openxmlformats.org/officeDocument/2006/relationships/package" Target="../embeddings/Microsoft_Excel_Worksheet3.xls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838200" y="1452346"/>
            <a:ext cx="7282218" cy="1727581"/>
          </a:xfrm>
        </p:spPr>
        <p:txBody>
          <a:bodyPr/>
          <a:lstStyle/>
          <a:p>
            <a:r>
              <a:rPr lang="en-US" sz="3600" dirty="0">
                <a:latin typeface="+mn-lt"/>
              </a:rPr>
              <a:t>Plant </a:t>
            </a:r>
            <a:r>
              <a:rPr lang="en-US" sz="3600" dirty="0" smtClean="0">
                <a:latin typeface="+mn-lt"/>
              </a:rPr>
              <a:t>different…eat </a:t>
            </a:r>
            <a:r>
              <a:rPr lang="en-US" sz="3600" dirty="0">
                <a:latin typeface="+mn-lt"/>
              </a:rPr>
              <a:t>different?</a:t>
            </a:r>
            <a:br>
              <a:rPr lang="en-US" sz="3600" dirty="0">
                <a:latin typeface="+mn-lt"/>
              </a:rPr>
            </a:br>
            <a:r>
              <a:rPr lang="en-US" sz="3600" dirty="0">
                <a:latin typeface="+mn-lt"/>
              </a:rPr>
              <a:t>Insights from participatory agricultural research</a:t>
            </a:r>
          </a:p>
        </p:txBody>
      </p:sp>
      <p:sp>
        <p:nvSpPr>
          <p:cNvPr id="2" name="Text Placeholder 1"/>
          <p:cNvSpPr>
            <a:spLocks noGrp="1"/>
          </p:cNvSpPr>
          <p:nvPr>
            <p:ph type="body" sz="quarter" idx="12"/>
          </p:nvPr>
        </p:nvSpPr>
        <p:spPr>
          <a:xfrm>
            <a:off x="1173707" y="3562065"/>
            <a:ext cx="6782938" cy="2347416"/>
          </a:xfrm>
        </p:spPr>
        <p:txBody>
          <a:bodyPr/>
          <a:lstStyle/>
          <a:p>
            <a:r>
              <a:rPr lang="en-US" sz="1800" dirty="0" err="1" smtClean="0">
                <a:latin typeface="+mn-lt"/>
                <a:cs typeface="Times New Roman" panose="02020603050405020304" pitchFamily="18" charset="0"/>
              </a:rPr>
              <a:t>Beliyou</a:t>
            </a:r>
            <a:r>
              <a:rPr lang="en-US" sz="1800" dirty="0" smtClean="0">
                <a:latin typeface="+mn-lt"/>
                <a:cs typeface="Times New Roman" panose="02020603050405020304" pitchFamily="18" charset="0"/>
              </a:rPr>
              <a:t> </a:t>
            </a:r>
            <a:r>
              <a:rPr lang="en-US" sz="1800" dirty="0">
                <a:latin typeface="+mn-lt"/>
                <a:cs typeface="Times New Roman" panose="02020603050405020304" pitchFamily="18" charset="0"/>
              </a:rPr>
              <a:t>Haile, </a:t>
            </a:r>
            <a:r>
              <a:rPr lang="en-US" sz="1800" dirty="0" smtClean="0">
                <a:latin typeface="+mn-lt"/>
                <a:cs typeface="Times New Roman" panose="02020603050405020304" pitchFamily="18" charset="0"/>
              </a:rPr>
              <a:t>Carlo </a:t>
            </a:r>
            <a:r>
              <a:rPr lang="en-US" sz="1800" dirty="0" err="1">
                <a:latin typeface="+mn-lt"/>
                <a:cs typeface="Times New Roman" panose="02020603050405020304" pitchFamily="18" charset="0"/>
              </a:rPr>
              <a:t>Azzarri</a:t>
            </a:r>
            <a:r>
              <a:rPr lang="en-US" sz="1800" dirty="0">
                <a:latin typeface="+mn-lt"/>
                <a:cs typeface="Times New Roman" panose="02020603050405020304" pitchFamily="18" charset="0"/>
              </a:rPr>
              <a:t>, </a:t>
            </a:r>
            <a:r>
              <a:rPr lang="en-US" sz="1800" dirty="0" smtClean="0">
                <a:latin typeface="+mn-lt"/>
                <a:cs typeface="Times New Roman" panose="02020603050405020304" pitchFamily="18" charset="0"/>
              </a:rPr>
              <a:t>Cleo </a:t>
            </a:r>
            <a:r>
              <a:rPr lang="en-US" sz="1800" dirty="0">
                <a:latin typeface="+mn-lt"/>
                <a:cs typeface="Times New Roman" panose="02020603050405020304" pitchFamily="18" charset="0"/>
              </a:rPr>
              <a:t>Roberts, </a:t>
            </a:r>
            <a:r>
              <a:rPr lang="en-US" sz="1800" dirty="0" err="1" smtClean="0">
                <a:latin typeface="+mn-lt"/>
                <a:cs typeface="Times New Roman" panose="02020603050405020304" pitchFamily="18" charset="0"/>
              </a:rPr>
              <a:t>Josee</a:t>
            </a:r>
            <a:r>
              <a:rPr lang="en-US" sz="1800" dirty="0" smtClean="0">
                <a:latin typeface="+mn-lt"/>
                <a:cs typeface="Times New Roman" panose="02020603050405020304" pitchFamily="18" charset="0"/>
              </a:rPr>
              <a:t> </a:t>
            </a:r>
            <a:r>
              <a:rPr lang="en-US" sz="1800" dirty="0" err="1">
                <a:latin typeface="+mn-lt"/>
                <a:cs typeface="Times New Roman" panose="02020603050405020304" pitchFamily="18" charset="0"/>
              </a:rPr>
              <a:t>Randriamamonjy</a:t>
            </a:r>
            <a:r>
              <a:rPr lang="en-US" sz="1800" dirty="0">
                <a:latin typeface="+mn-lt"/>
                <a:cs typeface="Times New Roman" panose="02020603050405020304" pitchFamily="18" charset="0"/>
              </a:rPr>
              <a:t>, </a:t>
            </a:r>
            <a:r>
              <a:rPr lang="en-US" sz="1800" dirty="0" smtClean="0">
                <a:latin typeface="+mn-lt"/>
                <a:cs typeface="Times New Roman" panose="02020603050405020304" pitchFamily="18" charset="0"/>
              </a:rPr>
              <a:t>John </a:t>
            </a:r>
            <a:r>
              <a:rPr lang="en-US" sz="1800" dirty="0" err="1" smtClean="0">
                <a:latin typeface="+mn-lt"/>
                <a:cs typeface="Times New Roman" panose="02020603050405020304" pitchFamily="18" charset="0"/>
              </a:rPr>
              <a:t>Ulimwengu</a:t>
            </a:r>
            <a:endParaRPr lang="en-US" sz="1800" dirty="0" smtClean="0">
              <a:latin typeface="+mn-lt"/>
              <a:cs typeface="Times New Roman" panose="02020603050405020304" pitchFamily="18" charset="0"/>
            </a:endParaRPr>
          </a:p>
          <a:p>
            <a:r>
              <a:rPr lang="en-US" dirty="0" smtClean="0">
                <a:latin typeface="+mn-lt"/>
                <a:cs typeface="Times New Roman" panose="02020603050405020304" pitchFamily="18" charset="0"/>
              </a:rPr>
              <a:t>Africa RISING (@ IFPRI)</a:t>
            </a:r>
            <a:endParaRPr lang="en-US" dirty="0" smtClean="0">
              <a:latin typeface="+mn-lt"/>
              <a:cs typeface="Times New Roman" panose="02020603050405020304" pitchFamily="18" charset="0"/>
            </a:endParaRPr>
          </a:p>
          <a:p>
            <a:endParaRPr lang="en-US" i="1" dirty="0">
              <a:cs typeface="Times New Roman" panose="02020603050405020304" pitchFamily="18" charset="0"/>
            </a:endParaRPr>
          </a:p>
          <a:p>
            <a:r>
              <a:rPr lang="en-US" sz="1800" i="1" dirty="0">
                <a:latin typeface="+mn-lt"/>
                <a:cs typeface="Times New Roman" panose="02020603050405020304" pitchFamily="18" charset="0"/>
              </a:rPr>
              <a:t>ESA Africa RISING </a:t>
            </a:r>
            <a:r>
              <a:rPr lang="en-US" sz="1800" i="1" dirty="0" err="1" smtClean="0">
                <a:latin typeface="+mn-lt"/>
                <a:cs typeface="Times New Roman" panose="02020603050405020304" pitchFamily="18" charset="0"/>
              </a:rPr>
              <a:t>writeshop</a:t>
            </a:r>
            <a:r>
              <a:rPr lang="en-US" sz="1800" i="1" dirty="0" smtClean="0">
                <a:latin typeface="+mn-lt"/>
                <a:cs typeface="Times New Roman" panose="02020603050405020304" pitchFamily="18" charset="0"/>
              </a:rPr>
              <a:t>, Dar </a:t>
            </a:r>
            <a:r>
              <a:rPr lang="en-US" sz="1800" i="1" dirty="0" err="1" smtClean="0">
                <a:latin typeface="+mn-lt"/>
                <a:cs typeface="Times New Roman" panose="02020603050405020304" pitchFamily="18" charset="0"/>
              </a:rPr>
              <a:t>es</a:t>
            </a:r>
            <a:r>
              <a:rPr lang="en-US" sz="1800" i="1" dirty="0" smtClean="0">
                <a:latin typeface="+mn-lt"/>
                <a:cs typeface="Times New Roman" panose="02020603050405020304" pitchFamily="18" charset="0"/>
              </a:rPr>
              <a:t> Salaam</a:t>
            </a:r>
          </a:p>
          <a:p>
            <a:r>
              <a:rPr lang="en-US" sz="1800" i="1" dirty="0" smtClean="0">
                <a:latin typeface="+mn-lt"/>
                <a:cs typeface="Times New Roman" panose="02020603050405020304" pitchFamily="18" charset="0"/>
              </a:rPr>
              <a:t>July 1, 2016</a:t>
            </a:r>
            <a:endParaRPr lang="en-US" sz="1800" i="1" dirty="0">
              <a:latin typeface="+mn-lt"/>
            </a:endParaRPr>
          </a:p>
        </p:txBody>
      </p:sp>
    </p:spTree>
    <p:extLst>
      <p:ext uri="{BB962C8B-B14F-4D97-AF65-F5344CB8AC3E}">
        <p14:creationId xmlns:p14="http://schemas.microsoft.com/office/powerpoint/2010/main" val="42508144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14"/>
          <p:cNvGraphicFramePr>
            <a:graphicFrameLocks noChangeAspect="1"/>
          </p:cNvGraphicFramePr>
          <p:nvPr>
            <p:extLst>
              <p:ext uri="{D42A27DB-BD31-4B8C-83A1-F6EECF244321}">
                <p14:modId xmlns:p14="http://schemas.microsoft.com/office/powerpoint/2010/main" val="1589376790"/>
              </p:ext>
            </p:extLst>
          </p:nvPr>
        </p:nvGraphicFramePr>
        <p:xfrm>
          <a:off x="57149" y="1309688"/>
          <a:ext cx="9086851" cy="5548312"/>
        </p:xfrm>
        <a:graphic>
          <a:graphicData uri="http://schemas.openxmlformats.org/presentationml/2006/ole">
            <mc:AlternateContent xmlns:mc="http://schemas.openxmlformats.org/markup-compatibility/2006">
              <mc:Choice xmlns:v="urn:schemas-microsoft-com:vml" Requires="v">
                <p:oleObj spid="_x0000_s4113" name="Worksheet" r:id="rId4" imgW="5772146" imgH="4486296" progId="Excel.Sheet.12">
                  <p:embed/>
                </p:oleObj>
              </mc:Choice>
              <mc:Fallback>
                <p:oleObj name="Worksheet" r:id="rId4" imgW="5772146" imgH="4486296" progId="Excel.Sheet.12">
                  <p:embed/>
                  <p:pic>
                    <p:nvPicPr>
                      <p:cNvPr id="0" name=""/>
                      <p:cNvPicPr/>
                      <p:nvPr/>
                    </p:nvPicPr>
                    <p:blipFill>
                      <a:blip r:embed="rId5"/>
                      <a:stretch>
                        <a:fillRect/>
                      </a:stretch>
                    </p:blipFill>
                    <p:spPr>
                      <a:xfrm>
                        <a:off x="57149" y="1309688"/>
                        <a:ext cx="9086851" cy="5548312"/>
                      </a:xfrm>
                      <a:prstGeom prst="rect">
                        <a:avLst/>
                      </a:prstGeom>
                      <a:noFill/>
                    </p:spPr>
                  </p:pic>
                </p:oleObj>
              </mc:Fallback>
            </mc:AlternateContent>
          </a:graphicData>
        </a:graphic>
      </p:graphicFrame>
      <p:sp>
        <p:nvSpPr>
          <p:cNvPr id="4" name="Rectangle 3"/>
          <p:cNvSpPr/>
          <p:nvPr/>
        </p:nvSpPr>
        <p:spPr>
          <a:xfrm>
            <a:off x="3511627" y="2441974"/>
            <a:ext cx="5632373" cy="22631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itle 1"/>
          <p:cNvSpPr txBox="1">
            <a:spLocks/>
          </p:cNvSpPr>
          <p:nvPr/>
        </p:nvSpPr>
        <p:spPr>
          <a:xfrm>
            <a:off x="1050878" y="288960"/>
            <a:ext cx="7929349" cy="639088"/>
          </a:xfrm>
          <a:prstGeom prst="rect">
            <a:avLst/>
          </a:prstGeom>
        </p:spPr>
        <p:txBody>
          <a:bodyPr>
            <a:noAutofit/>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600" dirty="0" smtClean="0">
                <a:solidFill>
                  <a:srgbClr val="FFFF00"/>
                </a:solidFill>
              </a:rPr>
              <a:t>Results: AR and </a:t>
            </a:r>
            <a:r>
              <a:rPr lang="en-US" sz="3600" dirty="0">
                <a:solidFill>
                  <a:srgbClr val="FFFF00"/>
                </a:solidFill>
              </a:rPr>
              <a:t>P</a:t>
            </a:r>
            <a:r>
              <a:rPr lang="en-US" sz="3600" dirty="0" smtClean="0">
                <a:solidFill>
                  <a:srgbClr val="FFFF00"/>
                </a:solidFill>
              </a:rPr>
              <a:t>roduction Diversity</a:t>
            </a:r>
            <a:endParaRPr lang="en-US" sz="3600" dirty="0">
              <a:solidFill>
                <a:srgbClr val="FFFF00"/>
              </a:solidFill>
            </a:endParaRPr>
          </a:p>
        </p:txBody>
      </p:sp>
    </p:spTree>
    <p:extLst>
      <p:ext uri="{BB962C8B-B14F-4D97-AF65-F5344CB8AC3E}">
        <p14:creationId xmlns:p14="http://schemas.microsoft.com/office/powerpoint/2010/main" val="3529276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3390609442"/>
              </p:ext>
            </p:extLst>
          </p:nvPr>
        </p:nvGraphicFramePr>
        <p:xfrm>
          <a:off x="0" y="1351128"/>
          <a:ext cx="9144000" cy="5506871"/>
        </p:xfrm>
        <a:graphic>
          <a:graphicData uri="http://schemas.openxmlformats.org/presentationml/2006/ole">
            <mc:AlternateContent xmlns:mc="http://schemas.openxmlformats.org/markup-compatibility/2006">
              <mc:Choice xmlns:v="urn:schemas-microsoft-com:vml" Requires="v">
                <p:oleObj spid="_x0000_s7186" name="Worksheet" r:id="rId4" imgW="7867785" imgH="3781335" progId="Excel.Sheet.12">
                  <p:embed/>
                </p:oleObj>
              </mc:Choice>
              <mc:Fallback>
                <p:oleObj name="Worksheet" r:id="rId4" imgW="7867785" imgH="3781335" progId="Excel.Sheet.12">
                  <p:embed/>
                  <p:pic>
                    <p:nvPicPr>
                      <p:cNvPr id="0" name=""/>
                      <p:cNvPicPr/>
                      <p:nvPr/>
                    </p:nvPicPr>
                    <p:blipFill>
                      <a:blip r:embed="rId5"/>
                      <a:stretch>
                        <a:fillRect/>
                      </a:stretch>
                    </p:blipFill>
                    <p:spPr>
                      <a:xfrm>
                        <a:off x="0" y="1351128"/>
                        <a:ext cx="9144000" cy="5506871"/>
                      </a:xfrm>
                      <a:prstGeom prst="rect">
                        <a:avLst/>
                      </a:prstGeom>
                    </p:spPr>
                  </p:pic>
                </p:oleObj>
              </mc:Fallback>
            </mc:AlternateContent>
          </a:graphicData>
        </a:graphic>
      </p:graphicFrame>
      <p:sp>
        <p:nvSpPr>
          <p:cNvPr id="14" name="Rectangle 13"/>
          <p:cNvSpPr/>
          <p:nvPr/>
        </p:nvSpPr>
        <p:spPr>
          <a:xfrm>
            <a:off x="3043238" y="2375964"/>
            <a:ext cx="3017520" cy="503015"/>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sp>
        <p:nvSpPr>
          <p:cNvPr id="15" name="Rectangle 14"/>
          <p:cNvSpPr/>
          <p:nvPr/>
        </p:nvSpPr>
        <p:spPr>
          <a:xfrm>
            <a:off x="6126480" y="2377740"/>
            <a:ext cx="3017520" cy="222885"/>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sp>
        <p:nvSpPr>
          <p:cNvPr id="16" name="Rectangle 15"/>
          <p:cNvSpPr/>
          <p:nvPr/>
        </p:nvSpPr>
        <p:spPr>
          <a:xfrm>
            <a:off x="6124160" y="6063199"/>
            <a:ext cx="3017520" cy="4840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sp>
        <p:nvSpPr>
          <p:cNvPr id="8" name="Title 1"/>
          <p:cNvSpPr txBox="1">
            <a:spLocks/>
          </p:cNvSpPr>
          <p:nvPr/>
        </p:nvSpPr>
        <p:spPr>
          <a:xfrm>
            <a:off x="1050878" y="288960"/>
            <a:ext cx="7929349" cy="639088"/>
          </a:xfrm>
          <a:prstGeom prst="rect">
            <a:avLst/>
          </a:prstGeom>
        </p:spPr>
        <p:txBody>
          <a:bodyPr>
            <a:noAutofit/>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600" dirty="0" smtClean="0">
                <a:solidFill>
                  <a:srgbClr val="FFFF00"/>
                </a:solidFill>
              </a:rPr>
              <a:t>Results: Production and Consumption Diversity</a:t>
            </a:r>
            <a:endParaRPr lang="en-US" sz="3600" dirty="0">
              <a:solidFill>
                <a:srgbClr val="FFFF00"/>
              </a:solidFill>
            </a:endParaRPr>
          </a:p>
        </p:txBody>
      </p:sp>
    </p:spTree>
    <p:extLst>
      <p:ext uri="{BB962C8B-B14F-4D97-AF65-F5344CB8AC3E}">
        <p14:creationId xmlns:p14="http://schemas.microsoft.com/office/powerpoint/2010/main" val="3233473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2"/>
          </p:nvPr>
        </p:nvSpPr>
        <p:spPr>
          <a:xfrm>
            <a:off x="533400" y="1528549"/>
            <a:ext cx="7772400" cy="5172501"/>
          </a:xfrm>
        </p:spPr>
        <p:txBody>
          <a:bodyPr>
            <a:normAutofit/>
          </a:bodyPr>
          <a:lstStyle/>
          <a:p>
            <a:pPr marL="457200" indent="-457200">
              <a:buFont typeface="Wingdings" panose="05000000000000000000" pitchFamily="2" charset="2"/>
              <a:buChar char="q"/>
            </a:pPr>
            <a:r>
              <a:rPr lang="en-US" sz="2600" dirty="0" smtClean="0">
                <a:latin typeface="+mn-lt"/>
              </a:rPr>
              <a:t>AR </a:t>
            </a:r>
            <a:r>
              <a:rPr lang="en-US" sz="2600" dirty="0">
                <a:latin typeface="+mn-lt"/>
              </a:rPr>
              <a:t>participation </a:t>
            </a:r>
            <a:r>
              <a:rPr lang="en-US" sz="2600" dirty="0" smtClean="0">
                <a:latin typeface="+mn-lt"/>
              </a:rPr>
              <a:t>is correlated with:</a:t>
            </a:r>
            <a:endParaRPr lang="en-US" sz="2600" dirty="0">
              <a:latin typeface="+mn-lt"/>
            </a:endParaRPr>
          </a:p>
          <a:p>
            <a:pPr marL="300038" lvl="1" indent="0">
              <a:buNone/>
            </a:pPr>
            <a:r>
              <a:rPr lang="en-US" sz="2600" dirty="0" smtClean="0"/>
              <a:t>1. Agricultural income, </a:t>
            </a:r>
            <a:r>
              <a:rPr lang="en-US" sz="2600" i="1" dirty="0" err="1"/>
              <a:t>proxied</a:t>
            </a:r>
            <a:r>
              <a:rPr lang="en-US" sz="2600" dirty="0"/>
              <a:t> by harvest value (by about </a:t>
            </a:r>
            <a:r>
              <a:rPr lang="en-US" sz="2600" dirty="0" smtClean="0"/>
              <a:t>65k </a:t>
            </a:r>
            <a:r>
              <a:rPr lang="en-US" sz="2600" dirty="0"/>
              <a:t>MWK)</a:t>
            </a:r>
          </a:p>
          <a:p>
            <a:pPr marL="300038" lvl="1" indent="0">
              <a:buNone/>
            </a:pPr>
            <a:r>
              <a:rPr lang="en-US" sz="2600" dirty="0" smtClean="0"/>
              <a:t>2. Household </a:t>
            </a:r>
            <a:r>
              <a:rPr lang="en-US" sz="2600" dirty="0"/>
              <a:t>food expenditure (by about </a:t>
            </a:r>
            <a:r>
              <a:rPr lang="en-US" sz="2600" dirty="0" smtClean="0"/>
              <a:t>37</a:t>
            </a:r>
            <a:r>
              <a:rPr lang="en-US" sz="2600" dirty="0"/>
              <a:t>k</a:t>
            </a:r>
            <a:r>
              <a:rPr lang="en-US" sz="2600" dirty="0" smtClean="0"/>
              <a:t> </a:t>
            </a:r>
            <a:r>
              <a:rPr lang="en-US" sz="2600" dirty="0"/>
              <a:t>MWK)</a:t>
            </a:r>
          </a:p>
          <a:p>
            <a:pPr marL="942984" lvl="2" indent="-342909"/>
            <a:r>
              <a:rPr lang="en-US" sz="2600" dirty="0"/>
              <a:t>I</a:t>
            </a:r>
            <a:r>
              <a:rPr lang="en-US" sz="2600" dirty="0" smtClean="0"/>
              <a:t>ncrease in food </a:t>
            </a:r>
            <a:r>
              <a:rPr lang="en-US" sz="2600" dirty="0"/>
              <a:t>consumption came from starchy foods </a:t>
            </a:r>
          </a:p>
          <a:p>
            <a:pPr marL="300038" lvl="1" indent="0">
              <a:buNone/>
            </a:pPr>
            <a:r>
              <a:rPr lang="en-US" sz="2600" dirty="0" smtClean="0"/>
              <a:t>3. Agricultural </a:t>
            </a:r>
            <a:r>
              <a:rPr lang="en-US" sz="2600" dirty="0"/>
              <a:t>production diversity</a:t>
            </a:r>
          </a:p>
          <a:p>
            <a:pPr marL="942984" lvl="2" indent="-342909"/>
            <a:r>
              <a:rPr lang="en-US" sz="2600" dirty="0"/>
              <a:t>Simple count of items produced (by about 2)</a:t>
            </a:r>
          </a:p>
          <a:p>
            <a:pPr marL="942984" lvl="2" indent="-342909"/>
            <a:r>
              <a:rPr lang="en-US" sz="2600" dirty="0"/>
              <a:t>Simpson’s diversity index (by about </a:t>
            </a:r>
            <a:r>
              <a:rPr lang="en-US" sz="2600" dirty="0" smtClean="0"/>
              <a:t>0.34</a:t>
            </a:r>
            <a:r>
              <a:rPr lang="en-US" sz="2600" dirty="0" smtClean="0"/>
              <a:t>)</a:t>
            </a:r>
            <a:endParaRPr lang="en-US" sz="2600" dirty="0"/>
          </a:p>
          <a:p>
            <a:pPr marL="51435" indent="-342900">
              <a:buFont typeface="Wingdings" panose="05000000000000000000" pitchFamily="2" charset="2"/>
              <a:buChar char="q"/>
            </a:pPr>
            <a:r>
              <a:rPr lang="en-US" sz="2600" dirty="0" smtClean="0">
                <a:latin typeface="+mn-lt"/>
              </a:rPr>
              <a:t>Production diversity (but not -yet- AR participation) </a:t>
            </a:r>
            <a:r>
              <a:rPr lang="en-US" sz="2600" dirty="0">
                <a:latin typeface="+mn-lt"/>
              </a:rPr>
              <a:t>is associated with </a:t>
            </a:r>
            <a:r>
              <a:rPr lang="en-US" sz="2600" dirty="0" smtClean="0">
                <a:latin typeface="+mn-lt"/>
              </a:rPr>
              <a:t>dietary diversity</a:t>
            </a:r>
          </a:p>
        </p:txBody>
      </p:sp>
      <p:sp>
        <p:nvSpPr>
          <p:cNvPr id="4" name="Title 3"/>
          <p:cNvSpPr txBox="1">
            <a:spLocks/>
          </p:cNvSpPr>
          <p:nvPr/>
        </p:nvSpPr>
        <p:spPr>
          <a:xfrm>
            <a:off x="1052015" y="301625"/>
            <a:ext cx="8229600" cy="652463"/>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600" dirty="0" smtClean="0">
                <a:solidFill>
                  <a:srgbClr val="FFFF00"/>
                </a:solidFill>
              </a:rPr>
              <a:t>Conclusions/1</a:t>
            </a:r>
            <a:endParaRPr lang="en-US" sz="3600" dirty="0">
              <a:solidFill>
                <a:srgbClr val="FFFF00"/>
              </a:solidFill>
            </a:endParaRPr>
          </a:p>
        </p:txBody>
      </p:sp>
    </p:spTree>
    <p:extLst>
      <p:ext uri="{BB962C8B-B14F-4D97-AF65-F5344CB8AC3E}">
        <p14:creationId xmlns:p14="http://schemas.microsoft.com/office/powerpoint/2010/main" val="994812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2"/>
          </p:nvPr>
        </p:nvSpPr>
        <p:spPr>
          <a:xfrm>
            <a:off x="533400" y="1458036"/>
            <a:ext cx="7772400" cy="5270310"/>
          </a:xfrm>
        </p:spPr>
        <p:txBody>
          <a:bodyPr>
            <a:normAutofit/>
          </a:bodyPr>
          <a:lstStyle/>
          <a:p>
            <a:pPr marL="457200" indent="-457200">
              <a:buFont typeface="Wingdings" panose="05000000000000000000" pitchFamily="2" charset="2"/>
              <a:buChar char="q"/>
            </a:pPr>
            <a:r>
              <a:rPr lang="en-US" sz="2600" dirty="0" smtClean="0">
                <a:latin typeface="+mn-lt"/>
              </a:rPr>
              <a:t>ASF are </a:t>
            </a:r>
            <a:r>
              <a:rPr lang="en-US" sz="2600" dirty="0" smtClean="0">
                <a:latin typeface="+mn-lt"/>
              </a:rPr>
              <a:t>the most responsive while pulses </a:t>
            </a:r>
            <a:r>
              <a:rPr lang="en-US" sz="2600" dirty="0">
                <a:latin typeface="+mn-lt"/>
              </a:rPr>
              <a:t>are least </a:t>
            </a:r>
            <a:r>
              <a:rPr lang="en-US" sz="2600" dirty="0" smtClean="0">
                <a:latin typeface="+mn-lt"/>
              </a:rPr>
              <a:t>responsive:</a:t>
            </a:r>
            <a:endParaRPr lang="en-US" sz="2600" dirty="0" smtClean="0">
              <a:latin typeface="+mn-lt"/>
            </a:endParaRPr>
          </a:p>
          <a:p>
            <a:pPr marL="757237" lvl="1" indent="-457200" algn="just"/>
            <a:r>
              <a:rPr lang="en-US" sz="2600" dirty="0" smtClean="0"/>
              <a:t>1. Pulses </a:t>
            </a:r>
            <a:r>
              <a:rPr lang="en-US" sz="2600" dirty="0"/>
              <a:t>being viewed as inferior </a:t>
            </a:r>
            <a:r>
              <a:rPr lang="en-US" sz="2600" dirty="0" smtClean="0"/>
              <a:t>good? Culture?</a:t>
            </a:r>
            <a:endParaRPr lang="en-US" sz="2600" dirty="0"/>
          </a:p>
          <a:p>
            <a:pPr marL="757237" lvl="1" indent="-457200" algn="just"/>
            <a:r>
              <a:rPr lang="en-US" sz="2600" dirty="0" smtClean="0"/>
              <a:t>2. Pulses</a:t>
            </a:r>
            <a:r>
              <a:rPr lang="en-US" sz="2600" dirty="0" smtClean="0"/>
              <a:t>’ increased status </a:t>
            </a:r>
            <a:r>
              <a:rPr lang="en-US" sz="2600" dirty="0"/>
              <a:t>as a cash </a:t>
            </a:r>
            <a:r>
              <a:rPr lang="en-US" sz="2600" dirty="0" smtClean="0"/>
              <a:t>crop</a:t>
            </a:r>
            <a:r>
              <a:rPr lang="en-US" sz="2600" dirty="0" smtClean="0"/>
              <a:t>?</a:t>
            </a:r>
          </a:p>
          <a:p>
            <a:pPr marL="757237" lvl="1" indent="-457200" algn="just"/>
            <a:endParaRPr lang="en-US" sz="2600" dirty="0"/>
          </a:p>
          <a:p>
            <a:pPr marL="457200" indent="-457200">
              <a:buFont typeface="Wingdings" panose="05000000000000000000" pitchFamily="2" charset="2"/>
              <a:buChar char="q"/>
            </a:pPr>
            <a:r>
              <a:rPr lang="en-US" sz="2600" dirty="0" smtClean="0">
                <a:latin typeface="+mn-lt"/>
              </a:rPr>
              <a:t>There </a:t>
            </a:r>
            <a:r>
              <a:rPr lang="en-US" sz="2600" dirty="0">
                <a:latin typeface="+mn-lt"/>
              </a:rPr>
              <a:t>appears to be some substitution </a:t>
            </a:r>
            <a:r>
              <a:rPr lang="en-US" sz="2600" dirty="0" smtClean="0">
                <a:latin typeface="+mn-lt"/>
              </a:rPr>
              <a:t>between ASF </a:t>
            </a:r>
            <a:r>
              <a:rPr lang="en-US" sz="2600" dirty="0">
                <a:latin typeface="+mn-lt"/>
              </a:rPr>
              <a:t>and </a:t>
            </a:r>
            <a:r>
              <a:rPr lang="en-US" sz="2600" dirty="0" smtClean="0">
                <a:latin typeface="+mn-lt"/>
              </a:rPr>
              <a:t>pulses</a:t>
            </a:r>
          </a:p>
          <a:p>
            <a:pPr marL="457200" indent="-457200">
              <a:buFont typeface="Wingdings" panose="05000000000000000000" pitchFamily="2" charset="2"/>
              <a:buChar char="q"/>
            </a:pPr>
            <a:endParaRPr lang="en-US" sz="2600" dirty="0" smtClean="0">
              <a:latin typeface="+mn-lt"/>
            </a:endParaRPr>
          </a:p>
          <a:p>
            <a:pPr marL="457200" indent="-457200">
              <a:buFont typeface="Wingdings" panose="05000000000000000000" pitchFamily="2" charset="2"/>
              <a:buChar char="q"/>
            </a:pPr>
            <a:r>
              <a:rPr lang="en-US" sz="2600" dirty="0" smtClean="0">
                <a:latin typeface="+mn-lt"/>
              </a:rPr>
              <a:t>Price and expenditure elasticities similar for beneficiary </a:t>
            </a:r>
            <a:r>
              <a:rPr lang="en-US" sz="2600" dirty="0">
                <a:latin typeface="+mn-lt"/>
              </a:rPr>
              <a:t>and control </a:t>
            </a:r>
            <a:r>
              <a:rPr lang="en-US" sz="2600" dirty="0" smtClean="0">
                <a:latin typeface="+mn-lt"/>
              </a:rPr>
              <a:t>households</a:t>
            </a:r>
            <a:endParaRPr lang="en-US" dirty="0"/>
          </a:p>
          <a:p>
            <a:pPr marL="311387" indent="-311387" algn="just"/>
            <a:endParaRPr lang="en-US" dirty="0"/>
          </a:p>
        </p:txBody>
      </p:sp>
      <p:sp>
        <p:nvSpPr>
          <p:cNvPr id="4" name="Title 3"/>
          <p:cNvSpPr txBox="1">
            <a:spLocks/>
          </p:cNvSpPr>
          <p:nvPr/>
        </p:nvSpPr>
        <p:spPr>
          <a:xfrm>
            <a:off x="1052015" y="301625"/>
            <a:ext cx="8229600" cy="652463"/>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600" dirty="0" smtClean="0">
                <a:solidFill>
                  <a:srgbClr val="FFFF00"/>
                </a:solidFill>
              </a:rPr>
              <a:t>Conclusions/2</a:t>
            </a:r>
            <a:endParaRPr lang="en-US" sz="3600" dirty="0">
              <a:solidFill>
                <a:srgbClr val="FFFF00"/>
              </a:solidFill>
            </a:endParaRPr>
          </a:p>
        </p:txBody>
      </p:sp>
    </p:spTree>
    <p:extLst>
      <p:ext uri="{BB962C8B-B14F-4D97-AF65-F5344CB8AC3E}">
        <p14:creationId xmlns:p14="http://schemas.microsoft.com/office/powerpoint/2010/main" val="3067397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8860" y="1938881"/>
            <a:ext cx="2961564" cy="707886"/>
          </a:xfrm>
          <a:prstGeom prst="rect">
            <a:avLst/>
          </a:prstGeom>
          <a:noFill/>
        </p:spPr>
        <p:txBody>
          <a:bodyPr wrap="square" rtlCol="0">
            <a:spAutoFit/>
          </a:bodyPr>
          <a:lstStyle/>
          <a:p>
            <a:pPr algn="ctr"/>
            <a:r>
              <a:rPr lang="en-US" sz="4000" dirty="0" smtClean="0">
                <a:solidFill>
                  <a:schemeClr val="accent3">
                    <a:lumMod val="50000"/>
                  </a:schemeClr>
                </a:solidFill>
              </a:rPr>
              <a:t>Thank you!</a:t>
            </a:r>
            <a:endParaRPr lang="en-US" sz="4000" dirty="0">
              <a:solidFill>
                <a:schemeClr val="accent3">
                  <a:lumMod val="50000"/>
                </a:schemeClr>
              </a:solidFill>
            </a:endParaRPr>
          </a:p>
        </p:txBody>
      </p:sp>
    </p:spTree>
    <p:extLst>
      <p:ext uri="{BB962C8B-B14F-4D97-AF65-F5344CB8AC3E}">
        <p14:creationId xmlns:p14="http://schemas.microsoft.com/office/powerpoint/2010/main" val="27840952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2"/>
          </p:nvPr>
        </p:nvSpPr>
        <p:spPr>
          <a:xfrm>
            <a:off x="533399" y="1366838"/>
            <a:ext cx="8201167" cy="5361508"/>
          </a:xfrm>
        </p:spPr>
        <p:txBody>
          <a:bodyPr>
            <a:normAutofit fontScale="77500" lnSpcReduction="20000"/>
          </a:bodyPr>
          <a:lstStyle/>
          <a:p>
            <a:pPr marL="457200" indent="-457200" algn="just">
              <a:lnSpc>
                <a:spcPct val="107000"/>
              </a:lnSpc>
              <a:spcAft>
                <a:spcPts val="600"/>
              </a:spcAft>
              <a:buFont typeface="Wingdings" panose="05000000000000000000" pitchFamily="2" charset="2"/>
              <a:buChar char="q"/>
              <a:tabLst>
                <a:tab pos="342909" algn="l"/>
              </a:tabLst>
            </a:pPr>
            <a:r>
              <a:rPr lang="en-US" sz="2600" dirty="0" smtClean="0">
                <a:latin typeface="+mn-lt"/>
              </a:rPr>
              <a:t>Malnutrition:</a:t>
            </a:r>
          </a:p>
          <a:p>
            <a:pPr marL="811530" lvl="1" indent="-514350" algn="just">
              <a:lnSpc>
                <a:spcPct val="107000"/>
              </a:lnSpc>
              <a:spcAft>
                <a:spcPts val="600"/>
              </a:spcAft>
              <a:buFont typeface="+mj-lt"/>
              <a:buAutoNum type="arabicPeriod"/>
              <a:tabLst>
                <a:tab pos="342909" algn="l"/>
              </a:tabLst>
            </a:pPr>
            <a:r>
              <a:rPr lang="en-US" sz="2600" dirty="0" err="1" smtClean="0"/>
              <a:t>Undernutrition</a:t>
            </a:r>
            <a:r>
              <a:rPr lang="en-US" sz="2600" dirty="0" smtClean="0"/>
              <a:t> -&gt; undernourishment</a:t>
            </a:r>
          </a:p>
          <a:p>
            <a:pPr marL="811530" lvl="1" indent="-514350" algn="just">
              <a:lnSpc>
                <a:spcPct val="107000"/>
              </a:lnSpc>
              <a:spcAft>
                <a:spcPts val="600"/>
              </a:spcAft>
              <a:buFont typeface="+mj-lt"/>
              <a:buAutoNum type="arabicPeriod"/>
              <a:tabLst>
                <a:tab pos="342909" algn="l"/>
              </a:tabLst>
            </a:pPr>
            <a:r>
              <a:rPr lang="en-US" sz="2600" dirty="0" err="1" smtClean="0"/>
              <a:t>Overnutrition</a:t>
            </a:r>
            <a:r>
              <a:rPr lang="en-US" sz="2600" dirty="0" smtClean="0"/>
              <a:t> -&gt; obesity</a:t>
            </a:r>
            <a:endParaRPr lang="en-US" sz="2600" dirty="0"/>
          </a:p>
          <a:p>
            <a:pPr marL="811530" lvl="1" indent="-514350" algn="just">
              <a:lnSpc>
                <a:spcPct val="107000"/>
              </a:lnSpc>
              <a:spcAft>
                <a:spcPts val="600"/>
              </a:spcAft>
              <a:buFont typeface="+mj-lt"/>
              <a:buAutoNum type="arabicPeriod"/>
              <a:tabLst>
                <a:tab pos="342909" algn="l"/>
              </a:tabLst>
            </a:pPr>
            <a:r>
              <a:rPr lang="en-US" sz="2600" dirty="0" smtClean="0"/>
              <a:t>Macronutrient, micronutrient imbalances -&gt; “hidden hunger”</a:t>
            </a:r>
          </a:p>
          <a:p>
            <a:pPr marL="457200" indent="-457200" algn="just">
              <a:lnSpc>
                <a:spcPct val="107000"/>
              </a:lnSpc>
              <a:spcAft>
                <a:spcPts val="600"/>
              </a:spcAft>
              <a:buFont typeface="Wingdings" panose="05000000000000000000" pitchFamily="2" charset="2"/>
              <a:buChar char="q"/>
              <a:tabLst>
                <a:tab pos="342909" algn="l"/>
              </a:tabLst>
            </a:pPr>
            <a:r>
              <a:rPr lang="en-US" sz="2600" dirty="0" smtClean="0">
                <a:latin typeface="+mn-lt"/>
              </a:rPr>
              <a:t>One common </a:t>
            </a:r>
            <a:r>
              <a:rPr lang="en-US" sz="2600" i="1" dirty="0" smtClean="0">
                <a:latin typeface="+mn-lt"/>
              </a:rPr>
              <a:t>proxy</a:t>
            </a:r>
            <a:r>
              <a:rPr lang="en-US" sz="2600" dirty="0" smtClean="0">
                <a:latin typeface="+mn-lt"/>
              </a:rPr>
              <a:t> for micronutrient composition is </a:t>
            </a:r>
            <a:r>
              <a:rPr lang="en-US" sz="2600" b="1" dirty="0" smtClean="0">
                <a:latin typeface="+mn-lt"/>
              </a:rPr>
              <a:t>dietary diversity</a:t>
            </a:r>
          </a:p>
          <a:p>
            <a:pPr marL="457200" indent="-457200" algn="just">
              <a:lnSpc>
                <a:spcPct val="107000"/>
              </a:lnSpc>
              <a:spcAft>
                <a:spcPts val="600"/>
              </a:spcAft>
              <a:buFont typeface="Wingdings" panose="05000000000000000000" pitchFamily="2" charset="2"/>
              <a:buChar char="q"/>
              <a:tabLst>
                <a:tab pos="342909" algn="l"/>
              </a:tabLst>
            </a:pPr>
            <a:r>
              <a:rPr lang="en-US" sz="2600" dirty="0" smtClean="0">
                <a:latin typeface="+mn-lt"/>
              </a:rPr>
              <a:t>In largely subsistence households, </a:t>
            </a:r>
            <a:r>
              <a:rPr lang="en-US" sz="2600" b="1" dirty="0" smtClean="0">
                <a:latin typeface="+mn-lt"/>
              </a:rPr>
              <a:t>production has great potential to affect consumption</a:t>
            </a:r>
            <a:r>
              <a:rPr lang="en-US" sz="2600" dirty="0" smtClean="0">
                <a:latin typeface="+mn-lt"/>
              </a:rPr>
              <a:t> and, hence, dietary quality</a:t>
            </a:r>
          </a:p>
          <a:p>
            <a:pPr marL="457200" indent="-457200" algn="just">
              <a:lnSpc>
                <a:spcPct val="107000"/>
              </a:lnSpc>
              <a:spcAft>
                <a:spcPts val="600"/>
              </a:spcAft>
              <a:buFont typeface="Wingdings" panose="05000000000000000000" pitchFamily="2" charset="2"/>
              <a:buChar char="q"/>
              <a:tabLst>
                <a:tab pos="342909" algn="l"/>
              </a:tabLst>
            </a:pPr>
            <a:r>
              <a:rPr lang="en-US" sz="2600" dirty="0">
                <a:latin typeface="+mn-lt"/>
              </a:rPr>
              <a:t>Current emphasis on </a:t>
            </a:r>
            <a:r>
              <a:rPr lang="en-US" sz="2600" b="1" dirty="0">
                <a:latin typeface="+mn-lt"/>
              </a:rPr>
              <a:t>nutrition-sensitive agricultural programs </a:t>
            </a:r>
            <a:r>
              <a:rPr lang="en-US" sz="2600" dirty="0">
                <a:latin typeface="+mn-lt"/>
              </a:rPr>
              <a:t>so that agricultural development translates</a:t>
            </a:r>
            <a:r>
              <a:rPr lang="ru-RU" sz="2600" dirty="0">
                <a:latin typeface="+mn-lt"/>
              </a:rPr>
              <a:t> into </a:t>
            </a:r>
            <a:r>
              <a:rPr lang="en-US" sz="2600" dirty="0">
                <a:latin typeface="+mn-lt"/>
              </a:rPr>
              <a:t>improvement in food intake, nutrition, and </a:t>
            </a:r>
            <a:r>
              <a:rPr lang="ru-RU" sz="2600" dirty="0">
                <a:latin typeface="+mn-lt"/>
              </a:rPr>
              <a:t>health </a:t>
            </a:r>
            <a:endParaRPr lang="en-US" sz="2600" dirty="0" smtClean="0">
              <a:latin typeface="+mn-lt"/>
            </a:endParaRPr>
          </a:p>
          <a:p>
            <a:pPr marL="457200" indent="-457200" algn="just">
              <a:lnSpc>
                <a:spcPct val="107000"/>
              </a:lnSpc>
              <a:spcAft>
                <a:spcPts val="600"/>
              </a:spcAft>
              <a:buFont typeface="Wingdings" panose="05000000000000000000" pitchFamily="2" charset="2"/>
              <a:buChar char="q"/>
              <a:tabLst>
                <a:tab pos="342909" algn="l"/>
              </a:tabLst>
            </a:pPr>
            <a:r>
              <a:rPr lang="en-US" sz="2600" dirty="0">
                <a:latin typeface="+mn-lt"/>
              </a:rPr>
              <a:t>SI can improve diets </a:t>
            </a:r>
            <a:r>
              <a:rPr lang="en-US" sz="2600" b="1" dirty="0" smtClean="0">
                <a:latin typeface="+mn-lt"/>
              </a:rPr>
              <a:t>directly</a:t>
            </a:r>
            <a:r>
              <a:rPr lang="en-US" sz="2600" dirty="0" smtClean="0">
                <a:latin typeface="+mn-lt"/>
              </a:rPr>
              <a:t> (by </a:t>
            </a:r>
            <a:r>
              <a:rPr lang="en-US" sz="2600" dirty="0">
                <a:latin typeface="+mn-lt"/>
              </a:rPr>
              <a:t>improving the nutrient content of food </a:t>
            </a:r>
            <a:r>
              <a:rPr lang="en-US" sz="2600" dirty="0" smtClean="0">
                <a:latin typeface="+mn-lt"/>
              </a:rPr>
              <a:t>items) and </a:t>
            </a:r>
            <a:r>
              <a:rPr lang="en-US" sz="2600" b="1" dirty="0" smtClean="0">
                <a:latin typeface="+mn-lt"/>
              </a:rPr>
              <a:t>indirectly</a:t>
            </a:r>
            <a:r>
              <a:rPr lang="en-US" sz="2600" dirty="0" smtClean="0">
                <a:latin typeface="+mn-lt"/>
              </a:rPr>
              <a:t> (by </a:t>
            </a:r>
            <a:r>
              <a:rPr lang="en-US" sz="2600" dirty="0">
                <a:latin typeface="+mn-lt"/>
              </a:rPr>
              <a:t>enhancing the </a:t>
            </a:r>
            <a:r>
              <a:rPr lang="en-US" sz="2600" dirty="0" smtClean="0">
                <a:latin typeface="+mn-lt"/>
              </a:rPr>
              <a:t>purchasing </a:t>
            </a:r>
            <a:r>
              <a:rPr lang="en-US" sz="2600" dirty="0">
                <a:latin typeface="+mn-lt"/>
              </a:rPr>
              <a:t>power of market-oriented </a:t>
            </a:r>
            <a:r>
              <a:rPr lang="en-US" sz="2600" dirty="0" smtClean="0">
                <a:latin typeface="+mn-lt"/>
              </a:rPr>
              <a:t>farmers)</a:t>
            </a:r>
            <a:endParaRPr lang="en-US" sz="2600" dirty="0">
              <a:latin typeface="+mn-lt"/>
            </a:endParaRPr>
          </a:p>
          <a:p>
            <a:pPr marL="457200" indent="-457200" algn="just">
              <a:lnSpc>
                <a:spcPct val="107000"/>
              </a:lnSpc>
              <a:spcAft>
                <a:spcPts val="600"/>
              </a:spcAft>
              <a:buFont typeface="Wingdings" panose="05000000000000000000" pitchFamily="2" charset="2"/>
              <a:buChar char="q"/>
              <a:tabLst>
                <a:tab pos="342909" algn="l"/>
              </a:tabLst>
            </a:pPr>
            <a:r>
              <a:rPr lang="en-US" sz="2600" dirty="0" smtClean="0">
                <a:latin typeface="+mn-lt"/>
              </a:rPr>
              <a:t>Production </a:t>
            </a:r>
            <a:r>
              <a:rPr lang="en-US" sz="2600" dirty="0">
                <a:latin typeface="+mn-lt"/>
              </a:rPr>
              <a:t>diversity </a:t>
            </a:r>
            <a:r>
              <a:rPr lang="en-US" sz="2600" dirty="0">
                <a:latin typeface="+mn-lt"/>
                <a:sym typeface="Wingdings" panose="05000000000000000000" pitchFamily="2" charset="2"/>
              </a:rPr>
              <a:t> dietary diversity</a:t>
            </a:r>
            <a:r>
              <a:rPr lang="en-US" sz="2600" dirty="0" smtClean="0">
                <a:latin typeface="+mn-lt"/>
                <a:sym typeface="Wingdings" panose="05000000000000000000" pitchFamily="2" charset="2"/>
              </a:rPr>
              <a:t>?</a:t>
            </a:r>
            <a:endParaRPr lang="en-US" sz="2600" dirty="0">
              <a:latin typeface="+mn-lt"/>
            </a:endParaRPr>
          </a:p>
        </p:txBody>
      </p:sp>
      <p:sp>
        <p:nvSpPr>
          <p:cNvPr id="2" name="Title 1"/>
          <p:cNvSpPr>
            <a:spLocks noGrp="1"/>
          </p:cNvSpPr>
          <p:nvPr>
            <p:ph type="title" idx="4294967295"/>
          </p:nvPr>
        </p:nvSpPr>
        <p:spPr>
          <a:xfrm>
            <a:off x="1078172" y="214419"/>
            <a:ext cx="8229600" cy="868363"/>
          </a:xfrm>
          <a:prstGeom prst="rect">
            <a:avLst/>
          </a:prstGeom>
        </p:spPr>
        <p:txBody>
          <a:bodyPr>
            <a:normAutofit/>
          </a:bodyPr>
          <a:lstStyle/>
          <a:p>
            <a:r>
              <a:rPr lang="en-US" sz="3600" dirty="0" smtClean="0">
                <a:solidFill>
                  <a:srgbClr val="FFFF00"/>
                </a:solidFill>
              </a:rPr>
              <a:t>Introduction</a:t>
            </a:r>
            <a:endParaRPr lang="en-US" sz="3600" dirty="0">
              <a:solidFill>
                <a:srgbClr val="FFFF00"/>
              </a:solidFill>
            </a:endParaRPr>
          </a:p>
        </p:txBody>
      </p:sp>
    </p:spTree>
    <p:extLst>
      <p:ext uri="{BB962C8B-B14F-4D97-AF65-F5344CB8AC3E}">
        <p14:creationId xmlns:p14="http://schemas.microsoft.com/office/powerpoint/2010/main" val="3142923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iterate type="lt">
                                    <p:tmAbs val="0"/>
                                  </p:iterate>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5" presetClass="emph" presetSubtype="0" nodeType="clickEffect">
                                  <p:stCondLst>
                                    <p:cond delay="0"/>
                                  </p:stCondLst>
                                  <p:iterate type="lt">
                                    <p:tmAbs val="25"/>
                                  </p:iterate>
                                  <p:childTnLst>
                                    <p:set>
                                      <p:cBhvr override="childStyle">
                                        <p:cTn id="36" dur="indefinite"/>
                                        <p:tgtEl>
                                          <p:spTgt spid="3">
                                            <p:txEl>
                                              <p:pRg st="8" end="8"/>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877" y="202442"/>
            <a:ext cx="8229600" cy="684662"/>
          </a:xfrm>
        </p:spPr>
        <p:txBody>
          <a:bodyPr>
            <a:normAutofit/>
          </a:bodyPr>
          <a:lstStyle/>
          <a:p>
            <a:r>
              <a:rPr lang="en-US" sz="3600" dirty="0" smtClean="0">
                <a:solidFill>
                  <a:srgbClr val="FFFF00"/>
                </a:solidFill>
              </a:rPr>
              <a:t>Research Questions</a:t>
            </a:r>
            <a:endParaRPr lang="en-US" sz="3600" dirty="0">
              <a:solidFill>
                <a:srgbClr val="FFFF00"/>
              </a:solidFill>
            </a:endParaRPr>
          </a:p>
        </p:txBody>
      </p:sp>
      <p:sp>
        <p:nvSpPr>
          <p:cNvPr id="3" name="Content Placeholder 2"/>
          <p:cNvSpPr>
            <a:spLocks noGrp="1"/>
          </p:cNvSpPr>
          <p:nvPr>
            <p:ph idx="4294967295"/>
          </p:nvPr>
        </p:nvSpPr>
        <p:spPr>
          <a:xfrm>
            <a:off x="300251" y="1371600"/>
            <a:ext cx="8502555" cy="4754563"/>
          </a:xfrm>
        </p:spPr>
        <p:txBody>
          <a:bodyPr>
            <a:noAutofit/>
          </a:bodyPr>
          <a:lstStyle/>
          <a:p>
            <a:pPr marL="385763" indent="-385763">
              <a:buFont typeface="+mj-lt"/>
              <a:buAutoNum type="arabicPeriod"/>
            </a:pPr>
            <a:r>
              <a:rPr lang="en-US" sz="2400" b="1" dirty="0" smtClean="0"/>
              <a:t>What is the effect of </a:t>
            </a:r>
            <a:r>
              <a:rPr lang="en-US" sz="2400" b="1" dirty="0" smtClean="0"/>
              <a:t>AR </a:t>
            </a:r>
            <a:r>
              <a:rPr lang="en-US" sz="2400" b="1" dirty="0" smtClean="0"/>
              <a:t>participation on total household food expenditure and agricultural income?</a:t>
            </a:r>
          </a:p>
          <a:p>
            <a:pPr lvl="1"/>
            <a:r>
              <a:rPr lang="en-US" sz="2400" dirty="0" smtClean="0"/>
              <a:t>Propensity score matching (PSM)  (Rubin, 1974, 1978; Rosenbaum and Rubin, 1983)</a:t>
            </a:r>
          </a:p>
          <a:p>
            <a:pPr marL="385763" indent="-385763">
              <a:buFont typeface="+mj-lt"/>
              <a:buAutoNum type="arabicPeriod"/>
            </a:pPr>
            <a:r>
              <a:rPr lang="en-US" sz="2400" b="1" dirty="0" smtClean="0"/>
              <a:t>Is there a causal link between production diversity and dietary diversity?</a:t>
            </a:r>
          </a:p>
          <a:p>
            <a:pPr lvl="1"/>
            <a:r>
              <a:rPr lang="en-US" sz="2400" dirty="0" smtClean="0"/>
              <a:t>Instrumental variables (IV) (Baum </a:t>
            </a:r>
            <a:r>
              <a:rPr lang="en-US" sz="2400" i="1" dirty="0" smtClean="0"/>
              <a:t>et al.</a:t>
            </a:r>
            <a:r>
              <a:rPr lang="en-US" sz="2400" dirty="0" smtClean="0"/>
              <a:t> 2007; Hansen 1982; Wooldridge 2013) </a:t>
            </a:r>
          </a:p>
          <a:p>
            <a:pPr marL="385763" indent="-385763">
              <a:buFont typeface="+mj-lt"/>
              <a:buAutoNum type="arabicPeriod"/>
            </a:pPr>
            <a:r>
              <a:rPr lang="en-US" sz="2400" b="1" dirty="0" smtClean="0"/>
              <a:t>How responsive (to prices and income) is the demand for different types of food groups (including pulses)? </a:t>
            </a:r>
          </a:p>
          <a:p>
            <a:pPr lvl="1"/>
            <a:r>
              <a:rPr lang="en-US" sz="2400" dirty="0" smtClean="0"/>
              <a:t>Quadratic Almost Ideal Demand System (QUAIDS) (Banks </a:t>
            </a:r>
            <a:r>
              <a:rPr lang="en-US" sz="2400" i="1" dirty="0" smtClean="0"/>
              <a:t>et al.</a:t>
            </a:r>
            <a:r>
              <a:rPr lang="en-US" sz="2400" dirty="0" smtClean="0"/>
              <a:t>, 1997)</a:t>
            </a:r>
            <a:endParaRPr lang="en-US" sz="2400" dirty="0"/>
          </a:p>
        </p:txBody>
      </p:sp>
    </p:spTree>
    <p:extLst>
      <p:ext uri="{BB962C8B-B14F-4D97-AF65-F5344CB8AC3E}">
        <p14:creationId xmlns:p14="http://schemas.microsoft.com/office/powerpoint/2010/main" val="2575128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type="body" sz="quarter" idx="12"/>
              </p:nvPr>
            </p:nvSpPr>
            <p:spPr>
              <a:xfrm>
                <a:off x="492455" y="1310185"/>
                <a:ext cx="8228463" cy="5390865"/>
              </a:xfrm>
            </p:spPr>
            <p:txBody>
              <a:bodyPr>
                <a:normAutofit/>
              </a:bodyPr>
              <a:lstStyle/>
              <a:p>
                <a:pPr marL="457200" indent="-342900">
                  <a:spcAft>
                    <a:spcPts val="600"/>
                  </a:spcAft>
                  <a:buFont typeface="Wingdings" panose="05000000000000000000" pitchFamily="2" charset="2"/>
                  <a:buChar char="q"/>
                </a:pPr>
                <a:r>
                  <a:rPr lang="en-US" sz="2400" dirty="0" smtClean="0">
                    <a:solidFill>
                      <a:schemeClr val="tx1"/>
                    </a:solidFill>
                    <a:latin typeface="+mn-lt"/>
                  </a:rPr>
                  <a:t>Measures of production diversity and dietary diversity </a:t>
                </a:r>
              </a:p>
              <a:p>
                <a:pPr marL="411480" lvl="1" indent="0">
                  <a:spcAft>
                    <a:spcPts val="600"/>
                  </a:spcAft>
                  <a:buNone/>
                </a:pPr>
                <a:r>
                  <a:rPr lang="en-US" sz="2000" dirty="0" smtClean="0">
                    <a:solidFill>
                      <a:schemeClr val="tx1"/>
                    </a:solidFill>
                  </a:rPr>
                  <a:t>1. </a:t>
                </a:r>
                <a:r>
                  <a:rPr lang="en-US" sz="2000" b="1" dirty="0" smtClean="0">
                    <a:solidFill>
                      <a:schemeClr val="tx1"/>
                    </a:solidFill>
                  </a:rPr>
                  <a:t>Simple count</a:t>
                </a:r>
                <a:r>
                  <a:rPr lang="en-US" sz="2000" dirty="0" smtClean="0">
                    <a:solidFill>
                      <a:schemeClr val="tx1"/>
                    </a:solidFill>
                  </a:rPr>
                  <a:t> of crops and animal-source </a:t>
                </a:r>
                <a:r>
                  <a:rPr lang="en-US" sz="2000" dirty="0" smtClean="0">
                    <a:solidFill>
                      <a:schemeClr val="tx1"/>
                    </a:solidFill>
                  </a:rPr>
                  <a:t>food (ASF) </a:t>
                </a:r>
                <a:r>
                  <a:rPr lang="en-US" sz="2000" dirty="0" smtClean="0">
                    <a:solidFill>
                      <a:schemeClr val="tx1"/>
                    </a:solidFill>
                  </a:rPr>
                  <a:t>items:</a:t>
                </a:r>
              </a:p>
              <a:p>
                <a:pPr lvl="2">
                  <a:spcAft>
                    <a:spcPts val="600"/>
                  </a:spcAft>
                </a:pPr>
                <a:r>
                  <a:rPr lang="en-US" sz="2000" dirty="0">
                    <a:solidFill>
                      <a:schemeClr val="tx1"/>
                    </a:solidFill>
                  </a:rPr>
                  <a:t>p</a:t>
                </a:r>
                <a:r>
                  <a:rPr lang="en-US" sz="2000" dirty="0" smtClean="0">
                    <a:solidFill>
                      <a:schemeClr val="tx1"/>
                    </a:solidFill>
                  </a:rPr>
                  <a:t>roduced by the household during the reference season (Oct – May 2013)</a:t>
                </a:r>
              </a:p>
              <a:p>
                <a:pPr lvl="2">
                  <a:spcAft>
                    <a:spcPts val="600"/>
                  </a:spcAft>
                </a:pPr>
                <a:r>
                  <a:rPr lang="en-US" sz="2000" dirty="0">
                    <a:solidFill>
                      <a:schemeClr val="tx1"/>
                    </a:solidFill>
                  </a:rPr>
                  <a:t>c</a:t>
                </a:r>
                <a:r>
                  <a:rPr lang="en-US" sz="2000" dirty="0" smtClean="0">
                    <a:solidFill>
                      <a:schemeClr val="tx1"/>
                    </a:solidFill>
                  </a:rPr>
                  <a:t>onsumed by the household within the reference week (prior to interview date)</a:t>
                </a:r>
              </a:p>
              <a:p>
                <a:pPr marL="411480" lvl="1" indent="0">
                  <a:spcAft>
                    <a:spcPts val="600"/>
                  </a:spcAft>
                  <a:buNone/>
                </a:pPr>
                <a:r>
                  <a:rPr lang="en-US" sz="2000" dirty="0" smtClean="0">
                    <a:solidFill>
                      <a:schemeClr val="tx1"/>
                    </a:solidFill>
                  </a:rPr>
                  <a:t>2. </a:t>
                </a:r>
                <a:r>
                  <a:rPr lang="en-US" sz="2000" b="1" dirty="0" smtClean="0">
                    <a:solidFill>
                      <a:schemeClr val="tx1"/>
                    </a:solidFill>
                  </a:rPr>
                  <a:t>Simpson</a:t>
                </a:r>
                <a:r>
                  <a:rPr lang="en-US" sz="2000" dirty="0" smtClean="0">
                    <a:solidFill>
                      <a:schemeClr val="tx1"/>
                    </a:solidFill>
                  </a:rPr>
                  <a:t>’s production/consumption diversity index</a:t>
                </a:r>
              </a:p>
              <a:p>
                <a:pPr lvl="2">
                  <a:spcAft>
                    <a:spcPts val="600"/>
                  </a:spcAft>
                </a:pPr>
                <a:r>
                  <a:rPr lang="en-US" sz="2000" dirty="0" smtClean="0">
                    <a:solidFill>
                      <a:schemeClr val="tx1"/>
                    </a:solidFill>
                  </a:rPr>
                  <a:t>Measures richness and </a:t>
                </a:r>
                <a:r>
                  <a:rPr lang="en-US" sz="2000" dirty="0">
                    <a:solidFill>
                      <a:schemeClr val="tx1"/>
                    </a:solidFill>
                  </a:rPr>
                  <a:t>evenness</a:t>
                </a:r>
              </a:p>
              <a:p>
                <a:pPr lvl="2"/>
                <a:r>
                  <a:rPr lang="en-US" sz="2000" dirty="0">
                    <a:solidFill>
                      <a:schemeClr val="tx1"/>
                    </a:solidFill>
                  </a:rPr>
                  <a:t>1 </a:t>
                </a:r>
                <a14:m>
                  <m:oMath xmlns:m="http://schemas.openxmlformats.org/officeDocument/2006/math">
                    <m:r>
                      <a:rPr lang="en-US" sz="2000" i="1">
                        <a:solidFill>
                          <a:schemeClr val="tx1"/>
                        </a:solidFill>
                        <a:latin typeface="Cambria Math" panose="02040503050406030204" pitchFamily="18" charset="0"/>
                      </a:rPr>
                      <m:t>−</m:t>
                    </m:r>
                    <m:nary>
                      <m:naryPr>
                        <m:chr m:val="∑"/>
                        <m:limLoc m:val="subSup"/>
                        <m:ctrlPr>
                          <a:rPr lang="en-US" sz="2000" i="1">
                            <a:solidFill>
                              <a:schemeClr val="tx1"/>
                            </a:solidFill>
                            <a:latin typeface="Cambria Math" panose="02040503050406030204" pitchFamily="18" charset="0"/>
                          </a:rPr>
                        </m:ctrlPr>
                      </m:naryPr>
                      <m:sub>
                        <m:r>
                          <a:rPr lang="en-US" sz="2000" i="1">
                            <a:solidFill>
                              <a:schemeClr val="tx1"/>
                            </a:solidFill>
                            <a:latin typeface="Cambria Math" panose="02040503050406030204" pitchFamily="18" charset="0"/>
                          </a:rPr>
                          <m:t>𝑗</m:t>
                        </m:r>
                        <m:r>
                          <a:rPr lang="en-US" sz="2000" i="1">
                            <a:solidFill>
                              <a:schemeClr val="tx1"/>
                            </a:solidFill>
                            <a:latin typeface="Cambria Math" panose="02040503050406030204" pitchFamily="18" charset="0"/>
                          </a:rPr>
                          <m:t>=1</m:t>
                        </m:r>
                      </m:sub>
                      <m:sup>
                        <m:r>
                          <a:rPr lang="en-US" sz="2000" i="1">
                            <a:solidFill>
                              <a:schemeClr val="tx1"/>
                            </a:solidFill>
                            <a:latin typeface="Cambria Math" panose="02040503050406030204" pitchFamily="18" charset="0"/>
                          </a:rPr>
                          <m:t>𝑛</m:t>
                        </m:r>
                      </m:sup>
                      <m:e>
                        <m:sSup>
                          <m:sSupPr>
                            <m:ctrlPr>
                              <a:rPr lang="en-US" sz="2000" i="1">
                                <a:solidFill>
                                  <a:schemeClr val="tx1"/>
                                </a:solidFill>
                                <a:latin typeface="Cambria Math" panose="02040503050406030204" pitchFamily="18" charset="0"/>
                              </a:rPr>
                            </m:ctrlPr>
                          </m:sSupPr>
                          <m:e>
                            <m:d>
                              <m:dPr>
                                <m:ctrlPr>
                                  <a:rPr lang="en-US" sz="2000" i="1">
                                    <a:solidFill>
                                      <a:schemeClr val="tx1"/>
                                    </a:solidFill>
                                    <a:latin typeface="Cambria Math" panose="02040503050406030204" pitchFamily="18" charset="0"/>
                                  </a:rPr>
                                </m:ctrlPr>
                              </m:dPr>
                              <m:e>
                                <m:f>
                                  <m:fPr>
                                    <m:ctrlPr>
                                      <a:rPr lang="en-US" sz="2000" i="1">
                                        <a:solidFill>
                                          <a:schemeClr val="tx1"/>
                                        </a:solidFill>
                                        <a:latin typeface="Cambria Math" panose="02040503050406030204" pitchFamily="18" charset="0"/>
                                      </a:rPr>
                                    </m:ctrlPr>
                                  </m:fPr>
                                  <m:num>
                                    <m:d>
                                      <m:dPr>
                                        <m:begChr m:val=""/>
                                        <m:endChr m:val=""/>
                                        <m:ctrlPr>
                                          <a:rPr lang="en-US" sz="2000" i="1">
                                            <a:solidFill>
                                              <a:schemeClr val="tx1"/>
                                            </a:solidFill>
                                            <a:latin typeface="Cambria Math" panose="02040503050406030204" pitchFamily="18" charset="0"/>
                                          </a:rPr>
                                        </m:ctrlPr>
                                      </m:dPr>
                                      <m:e>
                                        <m:sSub>
                                          <m:sSubPr>
                                            <m:ctrlPr>
                                              <a:rPr lang="en-US" sz="2000" i="1">
                                                <a:solidFill>
                                                  <a:schemeClr val="tx1"/>
                                                </a:solidFill>
                                                <a:latin typeface="Cambria Math" panose="02040503050406030204" pitchFamily="18" charset="0"/>
                                              </a:rPr>
                                            </m:ctrlPr>
                                          </m:sSubPr>
                                          <m:e>
                                            <m:r>
                                              <m:rPr>
                                                <m:sty m:val="p"/>
                                              </m:rPr>
                                              <a:rPr lang="en-US" sz="2000">
                                                <a:solidFill>
                                                  <a:schemeClr val="tx1"/>
                                                </a:solidFill>
                                                <a:latin typeface="Cambria Math" panose="02040503050406030204" pitchFamily="18" charset="0"/>
                                              </a:rPr>
                                              <m:t>e</m:t>
                                            </m:r>
                                          </m:e>
                                          <m:sub>
                                            <m:r>
                                              <a:rPr lang="en-US" sz="2000" i="1">
                                                <a:solidFill>
                                                  <a:schemeClr val="tx1"/>
                                                </a:solidFill>
                                                <a:latin typeface="Cambria Math" panose="02040503050406030204" pitchFamily="18" charset="0"/>
                                              </a:rPr>
                                              <m:t>𝑗</m:t>
                                            </m:r>
                                          </m:sub>
                                        </m:sSub>
                                      </m:e>
                                    </m:d>
                                  </m:num>
                                  <m:den>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𝑒</m:t>
                                        </m:r>
                                      </m:e>
                                      <m:sub>
                                        <m:r>
                                          <a:rPr lang="en-US" sz="2000" i="1">
                                            <a:solidFill>
                                              <a:schemeClr val="tx1"/>
                                            </a:solidFill>
                                            <a:latin typeface="Cambria Math" panose="02040503050406030204" pitchFamily="18" charset="0"/>
                                          </a:rPr>
                                          <m:t>𝑇</m:t>
                                        </m:r>
                                      </m:sub>
                                    </m:sSub>
                                  </m:den>
                                </m:f>
                              </m:e>
                            </m:d>
                          </m:e>
                          <m:sup>
                            <m:r>
                              <a:rPr lang="en-US" sz="2000" i="1">
                                <a:solidFill>
                                  <a:schemeClr val="tx1"/>
                                </a:solidFill>
                                <a:latin typeface="Cambria Math" panose="02040503050406030204" pitchFamily="18" charset="0"/>
                              </a:rPr>
                              <m:t>2</m:t>
                            </m:r>
                          </m:sup>
                        </m:sSup>
                      </m:e>
                    </m:nary>
                  </m:oMath>
                </a14:m>
                <a:r>
                  <a:rPr lang="en-US" sz="2000" dirty="0">
                    <a:solidFill>
                      <a:schemeClr val="tx1"/>
                    </a:solidFill>
                  </a:rPr>
                  <a:t>, </a:t>
                </a:r>
                <a:r>
                  <a:rPr lang="en-US" sz="2000" dirty="0" smtClean="0">
                    <a:solidFill>
                      <a:schemeClr val="tx1"/>
                    </a:solidFill>
                  </a:rPr>
                  <a:t>j </a:t>
                </a:r>
                <a:r>
                  <a:rPr lang="en-US" sz="2000" dirty="0">
                    <a:solidFill>
                      <a:schemeClr val="tx1"/>
                    </a:solidFill>
                  </a:rPr>
                  <a:t>indexes </a:t>
                </a:r>
                <a:r>
                  <a:rPr lang="en-US" sz="2000" dirty="0" smtClean="0">
                    <a:solidFill>
                      <a:schemeClr val="tx1"/>
                    </a:solidFill>
                  </a:rPr>
                  <a:t>group</a:t>
                </a:r>
                <a:r>
                  <a:rPr lang="en-US" sz="2000" dirty="0">
                    <a:solidFill>
                      <a:schemeClr val="tx1"/>
                    </a:solidFill>
                  </a:rPr>
                  <a:t>, </a:t>
                </a:r>
                <a14:m>
                  <m:oMath xmlns:m="http://schemas.openxmlformats.org/officeDocument/2006/math">
                    <m:sSub>
                      <m:sSubPr>
                        <m:ctrlPr>
                          <a:rPr lang="en-US" sz="2000" i="1">
                            <a:solidFill>
                              <a:schemeClr val="tx1"/>
                            </a:solidFill>
                            <a:latin typeface="Cambria Math" panose="02040503050406030204" pitchFamily="18" charset="0"/>
                          </a:rPr>
                        </m:ctrlPr>
                      </m:sSubPr>
                      <m:e>
                        <m:r>
                          <m:rPr>
                            <m:sty m:val="p"/>
                          </m:rPr>
                          <a:rPr lang="en-US" sz="2000">
                            <a:solidFill>
                              <a:schemeClr val="tx1"/>
                            </a:solidFill>
                            <a:latin typeface="Cambria Math" panose="02040503050406030204" pitchFamily="18" charset="0"/>
                          </a:rPr>
                          <m:t>e</m:t>
                        </m:r>
                      </m:e>
                      <m:sub>
                        <m:r>
                          <a:rPr lang="en-US" sz="2000" i="1">
                            <a:solidFill>
                              <a:schemeClr val="tx1"/>
                            </a:solidFill>
                            <a:latin typeface="Cambria Math" panose="02040503050406030204" pitchFamily="18" charset="0"/>
                          </a:rPr>
                          <m:t>𝑗</m:t>
                        </m:r>
                      </m:sub>
                    </m:sSub>
                    <m:r>
                      <a:rPr lang="en-US" sz="2000" b="0" i="0" smtClean="0">
                        <a:solidFill>
                          <a:schemeClr val="tx1"/>
                        </a:solidFill>
                        <a:latin typeface="Cambria Math" panose="02040503050406030204" pitchFamily="18" charset="0"/>
                      </a:rPr>
                      <m:t>=</m:t>
                    </m:r>
                  </m:oMath>
                </a14:m>
                <a:r>
                  <a:rPr lang="en-US" sz="2000" dirty="0" smtClean="0">
                    <a:solidFill>
                      <a:schemeClr val="tx1"/>
                    </a:solidFill>
                  </a:rPr>
                  <a:t> </a:t>
                </a:r>
                <a:r>
                  <a:rPr lang="en-US" sz="2000" dirty="0">
                    <a:solidFill>
                      <a:schemeClr val="tx1"/>
                    </a:solidFill>
                  </a:rPr>
                  <a:t>value of </a:t>
                </a:r>
                <a:r>
                  <a:rPr lang="en-US" sz="2000" dirty="0" smtClean="0">
                    <a:solidFill>
                      <a:schemeClr val="tx1"/>
                    </a:solidFill>
                  </a:rPr>
                  <a:t>j produced/consumed (MWK), </a:t>
                </a:r>
                <a14:m>
                  <m:oMath xmlns:m="http://schemas.openxmlformats.org/officeDocument/2006/math">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𝑒</m:t>
                        </m:r>
                      </m:e>
                      <m:sub>
                        <m:r>
                          <a:rPr lang="en-US" sz="2000" i="1">
                            <a:solidFill>
                              <a:schemeClr val="tx1"/>
                            </a:solidFill>
                            <a:latin typeface="Cambria Math" panose="02040503050406030204" pitchFamily="18" charset="0"/>
                          </a:rPr>
                          <m:t>𝑇</m:t>
                        </m:r>
                      </m:sub>
                    </m:sSub>
                    <m:r>
                      <a:rPr lang="en-US" sz="2000" b="0" i="0" smtClean="0">
                        <a:solidFill>
                          <a:schemeClr val="tx1"/>
                        </a:solidFill>
                        <a:latin typeface="Cambria Math" panose="02040503050406030204" pitchFamily="18" charset="0"/>
                      </a:rPr>
                      <m:t>=</m:t>
                    </m:r>
                  </m:oMath>
                </a14:m>
                <a:r>
                  <a:rPr lang="en-US" sz="2000" dirty="0" smtClean="0">
                    <a:solidFill>
                      <a:schemeClr val="tx1"/>
                    </a:solidFill>
                  </a:rPr>
                  <a:t>total value of agricultural production/food expenditure </a:t>
                </a:r>
                <a:endParaRPr lang="en-US" sz="2000" dirty="0">
                  <a:solidFill>
                    <a:schemeClr val="tx1"/>
                  </a:solidFill>
                </a:endParaRPr>
              </a:p>
              <a:p>
                <a:pPr lvl="2"/>
                <a:r>
                  <a:rPr lang="en-US" sz="2000" dirty="0" smtClean="0">
                    <a:solidFill>
                      <a:schemeClr val="tx1"/>
                    </a:solidFill>
                  </a:rPr>
                  <a:t>Ranges </a:t>
                </a:r>
                <a:r>
                  <a:rPr lang="en-US" sz="2000" dirty="0">
                    <a:solidFill>
                      <a:schemeClr val="tx1"/>
                    </a:solidFill>
                  </a:rPr>
                  <a:t>between 0 and </a:t>
                </a:r>
                <a:r>
                  <a:rPr lang="en-US" sz="2000" dirty="0" smtClean="0">
                    <a:solidFill>
                      <a:schemeClr val="tx1"/>
                    </a:solidFill>
                  </a:rPr>
                  <a:t>1;    value     diversity</a:t>
                </a:r>
                <a:endParaRPr lang="en-US" sz="2000" dirty="0">
                  <a:solidFill>
                    <a:schemeClr val="tx1"/>
                  </a:solidFill>
                </a:endParaRPr>
              </a:p>
            </p:txBody>
          </p:sp>
        </mc:Choice>
        <mc:Fallback>
          <p:sp>
            <p:nvSpPr>
              <p:cNvPr id="3" name="Content Placeholder 2"/>
              <p:cNvSpPr>
                <a:spLocks noGrp="1" noRot="1" noChangeAspect="1" noMove="1" noResize="1" noEditPoints="1" noAdjustHandles="1" noChangeArrowheads="1" noChangeShapeType="1" noTextEdit="1"/>
              </p:cNvSpPr>
              <p:nvPr>
                <p:ph type="body" sz="quarter" idx="12"/>
              </p:nvPr>
            </p:nvSpPr>
            <p:spPr>
              <a:xfrm>
                <a:off x="492455" y="1310185"/>
                <a:ext cx="8228463" cy="5390865"/>
              </a:xfrm>
              <a:blipFill rotWithShape="0">
                <a:blip r:embed="rId3"/>
                <a:stretch>
                  <a:fillRect t="-905" r="-1259"/>
                </a:stretch>
              </a:blipFill>
            </p:spPr>
            <p:txBody>
              <a:bodyPr/>
              <a:lstStyle/>
              <a:p>
                <a:r>
                  <a:rPr lang="en-US">
                    <a:noFill/>
                  </a:rPr>
                  <a:t> </a:t>
                </a:r>
              </a:p>
            </p:txBody>
          </p:sp>
        </mc:Fallback>
      </mc:AlternateContent>
      <p:sp>
        <p:nvSpPr>
          <p:cNvPr id="8" name="Title 3"/>
          <p:cNvSpPr>
            <a:spLocks noGrp="1"/>
          </p:cNvSpPr>
          <p:nvPr>
            <p:ph type="title" idx="4294967295"/>
          </p:nvPr>
        </p:nvSpPr>
        <p:spPr>
          <a:xfrm>
            <a:off x="1052015" y="301625"/>
            <a:ext cx="8229600" cy="652463"/>
          </a:xfrm>
          <a:prstGeom prst="rect">
            <a:avLst/>
          </a:prstGeom>
        </p:spPr>
        <p:txBody>
          <a:bodyPr/>
          <a:lstStyle/>
          <a:p>
            <a:r>
              <a:rPr lang="en-US" sz="3600" dirty="0" smtClean="0">
                <a:solidFill>
                  <a:srgbClr val="FFFF00"/>
                </a:solidFill>
                <a:latin typeface="+mn-lt"/>
              </a:rPr>
              <a:t>Background</a:t>
            </a:r>
            <a:endParaRPr lang="en-US" sz="3600" dirty="0">
              <a:solidFill>
                <a:srgbClr val="FFFF00"/>
              </a:solidFill>
              <a:latin typeface="+mn-lt"/>
            </a:endParaRPr>
          </a:p>
        </p:txBody>
      </p:sp>
      <p:sp>
        <p:nvSpPr>
          <p:cNvPr id="2" name="Up Arrow 1"/>
          <p:cNvSpPr/>
          <p:nvPr/>
        </p:nvSpPr>
        <p:spPr>
          <a:xfrm>
            <a:off x="4299045" y="5663821"/>
            <a:ext cx="68239" cy="28660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Up Arrow 4"/>
          <p:cNvSpPr/>
          <p:nvPr/>
        </p:nvSpPr>
        <p:spPr>
          <a:xfrm>
            <a:off x="5098576" y="5663821"/>
            <a:ext cx="68239" cy="28660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3528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p:cNvGraphicFramePr>
            <a:graphicFrameLocks noChangeAspect="1"/>
          </p:cNvGraphicFramePr>
          <p:nvPr>
            <p:extLst>
              <p:ext uri="{D42A27DB-BD31-4B8C-83A1-F6EECF244321}">
                <p14:modId xmlns:p14="http://schemas.microsoft.com/office/powerpoint/2010/main" val="1839793229"/>
              </p:ext>
            </p:extLst>
          </p:nvPr>
        </p:nvGraphicFramePr>
        <p:xfrm>
          <a:off x="938398" y="1125850"/>
          <a:ext cx="7172247" cy="5704854"/>
        </p:xfrm>
        <a:graphic>
          <a:graphicData uri="http://schemas.openxmlformats.org/presentationml/2006/ole">
            <mc:AlternateContent xmlns:mc="http://schemas.openxmlformats.org/markup-compatibility/2006">
              <mc:Choice xmlns:v="urn:schemas-microsoft-com:vml" Requires="v">
                <p:oleObj spid="_x0000_s1040" name="Worksheet" r:id="rId4" imgW="5515043" imgH="4486275" progId="Excel.Sheet.12">
                  <p:embed/>
                </p:oleObj>
              </mc:Choice>
              <mc:Fallback>
                <p:oleObj name="Worksheet" r:id="rId4" imgW="5515043" imgH="4486275" progId="Excel.Sheet.12">
                  <p:embed/>
                  <p:pic>
                    <p:nvPicPr>
                      <p:cNvPr id="0" name=""/>
                      <p:cNvPicPr/>
                      <p:nvPr/>
                    </p:nvPicPr>
                    <p:blipFill>
                      <a:blip r:embed="rId5"/>
                      <a:stretch>
                        <a:fillRect/>
                      </a:stretch>
                    </p:blipFill>
                    <p:spPr>
                      <a:xfrm>
                        <a:off x="938398" y="1125850"/>
                        <a:ext cx="7172247" cy="5704854"/>
                      </a:xfrm>
                      <a:prstGeom prst="rect">
                        <a:avLst/>
                      </a:prstGeom>
                    </p:spPr>
                  </p:pic>
                </p:oleObj>
              </mc:Fallback>
            </mc:AlternateContent>
          </a:graphicData>
        </a:graphic>
      </p:graphicFrame>
      <p:sp>
        <p:nvSpPr>
          <p:cNvPr id="2" name="Title 1"/>
          <p:cNvSpPr>
            <a:spLocks noGrp="1"/>
          </p:cNvSpPr>
          <p:nvPr>
            <p:ph type="title" idx="4294967295"/>
          </p:nvPr>
        </p:nvSpPr>
        <p:spPr>
          <a:xfrm>
            <a:off x="938398" y="295371"/>
            <a:ext cx="8229600" cy="868362"/>
          </a:xfrm>
          <a:prstGeom prst="rect">
            <a:avLst/>
          </a:prstGeom>
        </p:spPr>
        <p:txBody>
          <a:bodyPr>
            <a:normAutofit/>
          </a:bodyPr>
          <a:lstStyle/>
          <a:p>
            <a:r>
              <a:rPr lang="en-US" sz="3600" dirty="0" err="1" smtClean="0">
                <a:solidFill>
                  <a:srgbClr val="FFFF00"/>
                </a:solidFill>
              </a:rPr>
              <a:t>Descriptives</a:t>
            </a:r>
            <a:r>
              <a:rPr lang="en-US" sz="3600" dirty="0" smtClean="0">
                <a:solidFill>
                  <a:srgbClr val="FFFF00"/>
                </a:solidFill>
              </a:rPr>
              <a:t>: Demo and Production</a:t>
            </a:r>
            <a:endParaRPr lang="en-US" sz="3600" dirty="0">
              <a:solidFill>
                <a:srgbClr val="FFFF00"/>
              </a:solidFill>
            </a:endParaRPr>
          </a:p>
        </p:txBody>
      </p:sp>
      <p:sp>
        <p:nvSpPr>
          <p:cNvPr id="8" name="Rectangle 7"/>
          <p:cNvSpPr/>
          <p:nvPr/>
        </p:nvSpPr>
        <p:spPr>
          <a:xfrm>
            <a:off x="938398" y="5080039"/>
            <a:ext cx="6854474" cy="1266170"/>
          </a:xfrm>
          <a:prstGeom prst="rect">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dirty="0"/>
          </a:p>
        </p:txBody>
      </p:sp>
      <p:sp>
        <p:nvSpPr>
          <p:cNvPr id="3" name="Oval 2"/>
          <p:cNvSpPr/>
          <p:nvPr/>
        </p:nvSpPr>
        <p:spPr>
          <a:xfrm>
            <a:off x="5404513" y="1125850"/>
            <a:ext cx="968991" cy="279869"/>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373504" y="1125850"/>
            <a:ext cx="868570" cy="279869"/>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5186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880969" y="1405719"/>
            <a:ext cx="7448660" cy="5452281"/>
          </a:xfrm>
          <a:prstGeom prst="rect">
            <a:avLst/>
          </a:prstGeom>
        </p:spPr>
      </p:pic>
      <p:sp>
        <p:nvSpPr>
          <p:cNvPr id="6" name="Title 1"/>
          <p:cNvSpPr txBox="1">
            <a:spLocks/>
          </p:cNvSpPr>
          <p:nvPr/>
        </p:nvSpPr>
        <p:spPr>
          <a:xfrm>
            <a:off x="938398" y="295371"/>
            <a:ext cx="8229600" cy="868362"/>
          </a:xfrm>
          <a:prstGeom prst="rect">
            <a:avLst/>
          </a:prstGeom>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600" dirty="0" err="1" smtClean="0">
                <a:solidFill>
                  <a:srgbClr val="FFFF00"/>
                </a:solidFill>
              </a:rPr>
              <a:t>Descriptives</a:t>
            </a:r>
            <a:r>
              <a:rPr lang="en-US" sz="3600" dirty="0" smtClean="0">
                <a:solidFill>
                  <a:srgbClr val="FFFF00"/>
                </a:solidFill>
              </a:rPr>
              <a:t>: Crop Diversity</a:t>
            </a:r>
            <a:endParaRPr lang="en-US" sz="3600" dirty="0">
              <a:solidFill>
                <a:srgbClr val="FFFF00"/>
              </a:solidFill>
            </a:endParaRPr>
          </a:p>
        </p:txBody>
      </p:sp>
    </p:spTree>
    <p:extLst>
      <p:ext uri="{BB962C8B-B14F-4D97-AF65-F5344CB8AC3E}">
        <p14:creationId xmlns:p14="http://schemas.microsoft.com/office/powerpoint/2010/main" val="179547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p:cNvGraphicFramePr>
            <a:graphicFrameLocks noChangeAspect="1"/>
          </p:cNvGraphicFramePr>
          <p:nvPr>
            <p:extLst>
              <p:ext uri="{D42A27DB-BD31-4B8C-83A1-F6EECF244321}">
                <p14:modId xmlns:p14="http://schemas.microsoft.com/office/powerpoint/2010/main" val="3983479345"/>
              </p:ext>
            </p:extLst>
          </p:nvPr>
        </p:nvGraphicFramePr>
        <p:xfrm>
          <a:off x="382164" y="1433015"/>
          <a:ext cx="8161335" cy="5424985"/>
        </p:xfrm>
        <a:graphic>
          <a:graphicData uri="http://schemas.openxmlformats.org/presentationml/2006/ole">
            <mc:AlternateContent xmlns:mc="http://schemas.openxmlformats.org/markup-compatibility/2006">
              <mc:Choice xmlns:v="urn:schemas-microsoft-com:vml" Requires="v">
                <p:oleObj spid="_x0000_s2064" name="Worksheet" r:id="rId4" imgW="5514892" imgH="3800395" progId="Excel.Sheet.12">
                  <p:embed/>
                </p:oleObj>
              </mc:Choice>
              <mc:Fallback>
                <p:oleObj name="Worksheet" r:id="rId4" imgW="5514892" imgH="3800395" progId="Excel.Sheet.12">
                  <p:embed/>
                  <p:pic>
                    <p:nvPicPr>
                      <p:cNvPr id="0" name=""/>
                      <p:cNvPicPr/>
                      <p:nvPr/>
                    </p:nvPicPr>
                    <p:blipFill>
                      <a:blip r:embed="rId5"/>
                      <a:stretch>
                        <a:fillRect/>
                      </a:stretch>
                    </p:blipFill>
                    <p:spPr>
                      <a:xfrm>
                        <a:off x="382164" y="1433015"/>
                        <a:ext cx="8161335" cy="5424985"/>
                      </a:xfrm>
                      <a:prstGeom prst="rect">
                        <a:avLst/>
                      </a:prstGeom>
                    </p:spPr>
                  </p:pic>
                </p:oleObj>
              </mc:Fallback>
            </mc:AlternateContent>
          </a:graphicData>
        </a:graphic>
      </p:graphicFrame>
      <p:sp>
        <p:nvSpPr>
          <p:cNvPr id="10" name="Rectangle 9"/>
          <p:cNvSpPr/>
          <p:nvPr/>
        </p:nvSpPr>
        <p:spPr>
          <a:xfrm>
            <a:off x="382164" y="3875964"/>
            <a:ext cx="7724605" cy="1221531"/>
          </a:xfrm>
          <a:prstGeom prst="rect">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dirty="0"/>
          </a:p>
        </p:txBody>
      </p:sp>
      <p:sp>
        <p:nvSpPr>
          <p:cNvPr id="13" name="Rectangle 12"/>
          <p:cNvSpPr/>
          <p:nvPr/>
        </p:nvSpPr>
        <p:spPr>
          <a:xfrm>
            <a:off x="382164" y="1705775"/>
            <a:ext cx="7724606" cy="710684"/>
          </a:xfrm>
          <a:prstGeom prst="rect">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dirty="0"/>
          </a:p>
        </p:txBody>
      </p:sp>
      <p:sp>
        <p:nvSpPr>
          <p:cNvPr id="7" name="Title 1"/>
          <p:cNvSpPr txBox="1">
            <a:spLocks/>
          </p:cNvSpPr>
          <p:nvPr/>
        </p:nvSpPr>
        <p:spPr>
          <a:xfrm>
            <a:off x="938398" y="295371"/>
            <a:ext cx="8229600" cy="868362"/>
          </a:xfrm>
          <a:prstGeom prst="rect">
            <a:avLst/>
          </a:prstGeom>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600" dirty="0" err="1" smtClean="0">
                <a:solidFill>
                  <a:srgbClr val="FFFF00"/>
                </a:solidFill>
              </a:rPr>
              <a:t>Descriptives</a:t>
            </a:r>
            <a:r>
              <a:rPr lang="en-US" sz="3600" dirty="0" smtClean="0">
                <a:solidFill>
                  <a:srgbClr val="FFFF00"/>
                </a:solidFill>
              </a:rPr>
              <a:t>: Food Consumption</a:t>
            </a:r>
            <a:endParaRPr lang="en-US" sz="3600" dirty="0">
              <a:solidFill>
                <a:srgbClr val="FFFF00"/>
              </a:solidFill>
            </a:endParaRPr>
          </a:p>
        </p:txBody>
      </p:sp>
    </p:spTree>
    <p:extLst>
      <p:ext uri="{BB962C8B-B14F-4D97-AF65-F5344CB8AC3E}">
        <p14:creationId xmlns:p14="http://schemas.microsoft.com/office/powerpoint/2010/main" val="932847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type="body" sz="quarter" idx="12"/>
              </p:nvPr>
            </p:nvSpPr>
            <p:spPr>
              <a:xfrm>
                <a:off x="232011" y="1323833"/>
                <a:ext cx="8748215" cy="2320119"/>
              </a:xfrm>
            </p:spPr>
            <p:txBody>
              <a:bodyPr numCol="2">
                <a:noAutofit/>
              </a:bodyPr>
              <a:lstStyle/>
              <a:p>
                <a:pPr marL="342900" indent="-342900">
                  <a:buFont typeface="Arial" panose="020B0604020202020204" pitchFamily="34" charset="0"/>
                  <a:buChar char="•"/>
                </a:pPr>
                <a:r>
                  <a:rPr lang="en-US" sz="2000" dirty="0" smtClean="0">
                    <a:latin typeface="+mn-lt"/>
                  </a:rPr>
                  <a:t>System of equations:</a:t>
                </a:r>
              </a:p>
              <a:p>
                <a:pPr marL="685810" lvl="1" indent="-385772">
                  <a:buFont typeface="+mj-lt"/>
                  <a:buAutoNum type="arabicPeriod"/>
                </a:pPr>
                <a14:m>
                  <m:oMath xmlns:m="http://schemas.openxmlformats.org/officeDocument/2006/math">
                    <m:sSub>
                      <m:sSubPr>
                        <m:ctrlPr>
                          <a:rPr lang="en-US" sz="2000" i="1" smtClean="0"/>
                        </m:ctrlPr>
                      </m:sSubPr>
                      <m:e>
                        <m:r>
                          <a:rPr lang="en-US" sz="2000" i="1"/>
                          <m:t>𝑇𝑟𝑒𝑎𝑡</m:t>
                        </m:r>
                      </m:e>
                      <m:sub>
                        <m:r>
                          <a:rPr lang="en-US" sz="2000" i="1"/>
                          <m:t>𝑖</m:t>
                        </m:r>
                      </m:sub>
                    </m:sSub>
                    <m:r>
                      <a:rPr lang="en-US" sz="2000" i="1"/>
                      <m:t>=</m:t>
                    </m:r>
                    <m:sSub>
                      <m:sSubPr>
                        <m:ctrlPr>
                          <a:rPr lang="en-US" sz="2000" i="1"/>
                        </m:ctrlPr>
                      </m:sSubPr>
                      <m:e>
                        <m:r>
                          <a:rPr lang="en-US" sz="2000" i="1"/>
                          <m:t>𝛾</m:t>
                        </m:r>
                      </m:e>
                      <m:sub>
                        <m:r>
                          <a:rPr lang="en-US" sz="2000" i="1"/>
                          <m:t>0</m:t>
                        </m:r>
                      </m:sub>
                    </m:sSub>
                    <m:r>
                      <a:rPr lang="en-US" sz="2000" i="1"/>
                      <m:t>+</m:t>
                    </m:r>
                    <m:sSup>
                      <m:sSupPr>
                        <m:ctrlPr>
                          <a:rPr lang="en-US" sz="2000" b="1" i="1"/>
                        </m:ctrlPr>
                      </m:sSupPr>
                      <m:e>
                        <m:r>
                          <a:rPr lang="en-US" sz="2000" i="1"/>
                          <m:t>𝛬</m:t>
                        </m:r>
                      </m:e>
                      <m:sup>
                        <m:r>
                          <a:rPr lang="en-US" sz="2000" b="1" i="1"/>
                          <m:t>′</m:t>
                        </m:r>
                      </m:sup>
                    </m:sSup>
                    <m:sSub>
                      <m:sSubPr>
                        <m:ctrlPr>
                          <a:rPr lang="en-US" sz="2000" i="1"/>
                        </m:ctrlPr>
                      </m:sSubPr>
                      <m:e>
                        <m:r>
                          <a:rPr lang="en-US" sz="2000" i="1"/>
                          <m:t>𝑋</m:t>
                        </m:r>
                      </m:e>
                      <m:sub>
                        <m:r>
                          <a:rPr lang="en-US" sz="2000" i="1"/>
                          <m:t>1</m:t>
                        </m:r>
                        <m:r>
                          <a:rPr lang="en-US" sz="2000" i="1"/>
                          <m:t>𝑖</m:t>
                        </m:r>
                      </m:sub>
                    </m:sSub>
                    <m:sSub>
                      <m:sSubPr>
                        <m:ctrlPr>
                          <a:rPr lang="en-US" sz="2000" i="1"/>
                        </m:ctrlPr>
                      </m:sSubPr>
                      <m:e>
                        <m:r>
                          <a:rPr lang="en-US" sz="2000" i="1"/>
                          <m:t> + </m:t>
                        </m:r>
                        <m:r>
                          <a:rPr lang="en-US" sz="2000" i="1"/>
                          <m:t>𝜂</m:t>
                        </m:r>
                      </m:e>
                      <m:sub>
                        <m:r>
                          <a:rPr lang="en-US" sz="2000" i="1"/>
                          <m:t>𝑖</m:t>
                        </m:r>
                      </m:sub>
                    </m:sSub>
                  </m:oMath>
                </a14:m>
                <a:endParaRPr lang="en-US" sz="2000" i="1" dirty="0"/>
              </a:p>
              <a:p>
                <a:pPr marL="685810" lvl="1" indent="-385772">
                  <a:buFont typeface="+mj-lt"/>
                  <a:buAutoNum type="arabicPeriod"/>
                </a:pPr>
                <a:endParaRPr lang="en-US" sz="2000" i="1" dirty="0"/>
              </a:p>
              <a:p>
                <a:pPr marL="685810" lvl="1" indent="-385772">
                  <a:buFont typeface="+mj-lt"/>
                  <a:buAutoNum type="arabicPeriod"/>
                </a:pPr>
                <a14:m>
                  <m:oMath xmlns:m="http://schemas.openxmlformats.org/officeDocument/2006/math">
                    <m:sSub>
                      <m:sSubPr>
                        <m:ctrlPr>
                          <a:rPr lang="en-US" sz="2000" i="1"/>
                        </m:ctrlPr>
                      </m:sSubPr>
                      <m:e>
                        <m:r>
                          <a:rPr lang="en-US" sz="2000" i="1"/>
                          <m:t>𝑃𝑟𝑜𝑑</m:t>
                        </m:r>
                      </m:e>
                      <m:sub>
                        <m:r>
                          <a:rPr lang="en-US" sz="2000" i="1"/>
                          <m:t>𝑖</m:t>
                        </m:r>
                      </m:sub>
                    </m:sSub>
                    <m:r>
                      <a:rPr lang="en-US" sz="2000" i="1"/>
                      <m:t>=</m:t>
                    </m:r>
                    <m:sSub>
                      <m:sSubPr>
                        <m:ctrlPr>
                          <a:rPr lang="en-US" sz="2000" i="1"/>
                        </m:ctrlPr>
                      </m:sSubPr>
                      <m:e>
                        <m:r>
                          <a:rPr lang="en-US" sz="2000" i="1"/>
                          <m:t>𝛼</m:t>
                        </m:r>
                      </m:e>
                      <m:sub>
                        <m:r>
                          <a:rPr lang="en-US" sz="2000" i="1"/>
                          <m:t>0</m:t>
                        </m:r>
                      </m:sub>
                    </m:sSub>
                    <m:r>
                      <a:rPr lang="en-US" sz="2000" i="1"/>
                      <m:t>+</m:t>
                    </m:r>
                    <m:sSub>
                      <m:sSubPr>
                        <m:ctrlPr>
                          <a:rPr lang="en-US" sz="2000" i="1"/>
                        </m:ctrlPr>
                      </m:sSubPr>
                      <m:e>
                        <m:r>
                          <a:rPr lang="en-US" sz="2000" i="1"/>
                          <m:t>𝛼</m:t>
                        </m:r>
                      </m:e>
                      <m:sub>
                        <m:r>
                          <a:rPr lang="en-US" sz="2000" i="1"/>
                          <m:t>1</m:t>
                        </m:r>
                      </m:sub>
                    </m:sSub>
                    <m:sSub>
                      <m:sSubPr>
                        <m:ctrlPr>
                          <a:rPr lang="en-US" sz="2000" i="1"/>
                        </m:ctrlPr>
                      </m:sSubPr>
                      <m:e>
                        <m:r>
                          <a:rPr lang="en-US" sz="2000" i="1"/>
                          <m:t>𝑇𝑟𝑒𝑎𝑡</m:t>
                        </m:r>
                      </m:e>
                      <m:sub>
                        <m:r>
                          <a:rPr lang="en-US" sz="2000" i="1"/>
                          <m:t>𝑖</m:t>
                        </m:r>
                      </m:sub>
                    </m:sSub>
                    <m:r>
                      <a:rPr lang="en-US" sz="2000" i="1"/>
                      <m:t>+ </m:t>
                    </m:r>
                    <m:sSup>
                      <m:sSupPr>
                        <m:ctrlPr>
                          <a:rPr lang="en-US" sz="2000" b="1" i="1"/>
                        </m:ctrlPr>
                      </m:sSupPr>
                      <m:e>
                        <m:r>
                          <a:rPr lang="en-US" sz="2000" b="1" i="1"/>
                          <m:t>𝜱</m:t>
                        </m:r>
                      </m:e>
                      <m:sup>
                        <m:r>
                          <a:rPr lang="en-US" sz="2000" b="1" i="1"/>
                          <m:t>′</m:t>
                        </m:r>
                      </m:sup>
                    </m:sSup>
                    <m:sSub>
                      <m:sSubPr>
                        <m:ctrlPr>
                          <a:rPr lang="en-US" sz="2000" i="1"/>
                        </m:ctrlPr>
                      </m:sSubPr>
                      <m:e>
                        <m:r>
                          <a:rPr lang="en-US" sz="2000" b="1" i="1"/>
                          <m:t>𝑿</m:t>
                        </m:r>
                      </m:e>
                      <m:sub>
                        <m:r>
                          <a:rPr lang="en-US" sz="2000" i="1"/>
                          <m:t>2</m:t>
                        </m:r>
                        <m:r>
                          <a:rPr lang="en-US" sz="2000" i="1"/>
                          <m:t>𝑖</m:t>
                        </m:r>
                      </m:sub>
                    </m:sSub>
                    <m:r>
                      <a:rPr lang="en-US" sz="2000" i="1"/>
                      <m:t>+</m:t>
                    </m:r>
                    <m:r>
                      <a:rPr lang="en-US" sz="2000" i="1"/>
                      <m:t>𝑑</m:t>
                    </m:r>
                    <m:sSub>
                      <m:sSubPr>
                        <m:ctrlPr>
                          <a:rPr lang="en-US" sz="2000" i="1"/>
                        </m:ctrlPr>
                      </m:sSubPr>
                      <m:e>
                        <m:r>
                          <a:rPr lang="en-US" sz="2000" i="1"/>
                          <m:t>+ </m:t>
                        </m:r>
                        <m:r>
                          <a:rPr lang="en-US" sz="2000" i="1"/>
                          <m:t>𝜖</m:t>
                        </m:r>
                      </m:e>
                      <m:sub>
                        <m:r>
                          <a:rPr lang="en-US" sz="2000" i="1"/>
                          <m:t>𝑖</m:t>
                        </m:r>
                      </m:sub>
                    </m:sSub>
                  </m:oMath>
                </a14:m>
                <a:endParaRPr lang="en-US" sz="2000" i="1" dirty="0"/>
              </a:p>
              <a:p>
                <a:pPr marL="685810" lvl="1" indent="-385772">
                  <a:buFont typeface="+mj-lt"/>
                  <a:buAutoNum type="arabicPeriod"/>
                </a:pPr>
                <a:endParaRPr lang="en-US" sz="2000" i="1" dirty="0"/>
              </a:p>
              <a:p>
                <a:pPr marL="685810" lvl="1" indent="-385772">
                  <a:buFont typeface="+mj-lt"/>
                  <a:buAutoNum type="arabicPeriod"/>
                </a:pPr>
                <a14:m>
                  <m:oMath xmlns:m="http://schemas.openxmlformats.org/officeDocument/2006/math">
                    <m:sSub>
                      <m:sSubPr>
                        <m:ctrlPr>
                          <a:rPr lang="en-US" sz="2000" i="1"/>
                        </m:ctrlPr>
                      </m:sSubPr>
                      <m:e>
                        <m:r>
                          <a:rPr lang="en-US" sz="2000" i="1"/>
                          <m:t>𝐶𝑜𝑛𝑠</m:t>
                        </m:r>
                      </m:e>
                      <m:sub>
                        <m:r>
                          <a:rPr lang="en-US" sz="2000" i="1"/>
                          <m:t>𝑖</m:t>
                        </m:r>
                      </m:sub>
                    </m:sSub>
                    <m:r>
                      <a:rPr lang="en-US" sz="2000" i="1"/>
                      <m:t>=</m:t>
                    </m:r>
                    <m:sSub>
                      <m:sSubPr>
                        <m:ctrlPr>
                          <a:rPr lang="en-US" sz="2000" i="1"/>
                        </m:ctrlPr>
                      </m:sSubPr>
                      <m:e>
                        <m:sSub>
                          <m:sSubPr>
                            <m:ctrlPr>
                              <a:rPr lang="en-US" sz="2000" i="1"/>
                            </m:ctrlPr>
                          </m:sSubPr>
                          <m:e>
                            <m:sSub>
                              <m:sSubPr>
                                <m:ctrlPr>
                                  <a:rPr lang="en-US" sz="2000" i="1"/>
                                </m:ctrlPr>
                              </m:sSubPr>
                              <m:e>
                                <m:r>
                                  <a:rPr lang="en-US" sz="2000" i="1"/>
                                  <m:t>𝛽</m:t>
                                </m:r>
                              </m:e>
                              <m:sub>
                                <m:r>
                                  <a:rPr lang="en-US" sz="2000" i="1"/>
                                  <m:t>0</m:t>
                                </m:r>
                              </m:sub>
                            </m:sSub>
                            <m:r>
                              <a:rPr lang="en-US" sz="2000" i="1"/>
                              <m:t>+</m:t>
                            </m:r>
                            <m:r>
                              <a:rPr lang="en-US" sz="2000" i="1"/>
                              <m:t>𝛽</m:t>
                            </m:r>
                          </m:e>
                          <m:sub>
                            <m:r>
                              <a:rPr lang="en-US" sz="2000" i="1"/>
                              <m:t>1</m:t>
                            </m:r>
                          </m:sub>
                        </m:sSub>
                        <m:r>
                          <a:rPr lang="en-US" sz="2000" i="1"/>
                          <m:t>𝑃𝑟𝑜𝑑</m:t>
                        </m:r>
                      </m:e>
                      <m:sub>
                        <m:r>
                          <a:rPr lang="en-US" sz="2000" i="1"/>
                          <m:t>𝑖</m:t>
                        </m:r>
                      </m:sub>
                    </m:sSub>
                    <m:r>
                      <a:rPr lang="en-US" sz="2000" i="1"/>
                      <m:t>+</m:t>
                    </m:r>
                    <m:sSub>
                      <m:sSubPr>
                        <m:ctrlPr>
                          <a:rPr lang="en-US" sz="2000" i="1"/>
                        </m:ctrlPr>
                      </m:sSubPr>
                      <m:e>
                        <m:sSub>
                          <m:sSubPr>
                            <m:ctrlPr>
                              <a:rPr lang="en-US" sz="2000" i="1"/>
                            </m:ctrlPr>
                          </m:sSubPr>
                          <m:e>
                            <m:r>
                              <a:rPr lang="en-US" sz="2000" i="1"/>
                              <m:t>𝛽</m:t>
                            </m:r>
                          </m:e>
                          <m:sub>
                            <m:r>
                              <a:rPr lang="en-US" sz="2000" i="1"/>
                              <m:t>2</m:t>
                            </m:r>
                          </m:sub>
                        </m:sSub>
                        <m:r>
                          <a:rPr lang="en-US" sz="2000" i="1"/>
                          <m:t>𝑇𝑟𝑒𝑎𝑡</m:t>
                        </m:r>
                      </m:e>
                      <m:sub>
                        <m:r>
                          <a:rPr lang="en-US" sz="2000" i="1"/>
                          <m:t>𝑖</m:t>
                        </m:r>
                      </m:sub>
                    </m:sSub>
                    <m:r>
                      <a:rPr lang="en-US" sz="2000" i="1"/>
                      <m:t>+</m:t>
                    </m:r>
                    <m:sSub>
                      <m:sSubPr>
                        <m:ctrlPr>
                          <a:rPr lang="en-US" sz="2000" i="1"/>
                        </m:ctrlPr>
                      </m:sSubPr>
                      <m:e>
                        <m:r>
                          <a:rPr lang="en-US" sz="2000" i="1"/>
                          <m:t>𝛽</m:t>
                        </m:r>
                      </m:e>
                      <m:sub>
                        <m:r>
                          <a:rPr lang="en-US" sz="2000" i="1"/>
                          <m:t>3</m:t>
                        </m:r>
                      </m:sub>
                    </m:sSub>
                    <m:d>
                      <m:dPr>
                        <m:ctrlPr>
                          <a:rPr lang="en-US" sz="2000" b="1" i="1"/>
                        </m:ctrlPr>
                      </m:dPr>
                      <m:e>
                        <m:sSub>
                          <m:sSubPr>
                            <m:ctrlPr>
                              <a:rPr lang="en-US" sz="2000" i="1"/>
                            </m:ctrlPr>
                          </m:sSubPr>
                          <m:e>
                            <m:r>
                              <a:rPr lang="en-US" sz="2000" i="1"/>
                              <m:t>𝑃𝑟𝑜𝑑</m:t>
                            </m:r>
                          </m:e>
                          <m:sub>
                            <m:r>
                              <a:rPr lang="en-US" sz="2000" i="1"/>
                              <m:t>𝑖</m:t>
                            </m:r>
                          </m:sub>
                        </m:sSub>
                        <m:r>
                          <a:rPr lang="en-US" sz="2000" b="1" i="1"/>
                          <m:t>∗</m:t>
                        </m:r>
                        <m:sSub>
                          <m:sSubPr>
                            <m:ctrlPr>
                              <a:rPr lang="en-US" sz="2000" i="1"/>
                            </m:ctrlPr>
                          </m:sSubPr>
                          <m:e>
                            <m:r>
                              <m:rPr>
                                <m:sty m:val="p"/>
                              </m:rPr>
                              <a:rPr lang="en-US" sz="2000"/>
                              <m:t>Treat</m:t>
                            </m:r>
                          </m:e>
                          <m:sub>
                            <m:r>
                              <a:rPr lang="en-US" sz="2000" i="1"/>
                              <m:t>𝑖</m:t>
                            </m:r>
                          </m:sub>
                        </m:sSub>
                      </m:e>
                    </m:d>
                    <m:r>
                      <a:rPr lang="en-US" sz="2000" b="1" i="1"/>
                      <m:t> </m:t>
                    </m:r>
                    <m:r>
                      <a:rPr lang="en-US" sz="2000" b="1"/>
                      <m:t>+</m:t>
                    </m:r>
                    <m:r>
                      <a:rPr lang="en-US" sz="2000" b="1" i="1"/>
                      <m:t> </m:t>
                    </m:r>
                    <m:sSup>
                      <m:sSupPr>
                        <m:ctrlPr>
                          <a:rPr lang="en-US" sz="2000" b="1" i="1"/>
                        </m:ctrlPr>
                      </m:sSupPr>
                      <m:e>
                        <m:r>
                          <a:rPr lang="en-US" sz="2000" b="1" i="1"/>
                          <m:t>𝜝</m:t>
                        </m:r>
                        <m:r>
                          <a:rPr lang="en-US" sz="2000" b="1" i="1" smtClean="0"/>
                          <m:t>′</m:t>
                        </m:r>
                        <m:sSub>
                          <m:sSubPr>
                            <m:ctrlPr>
                              <a:rPr lang="en-US" sz="2000" i="1"/>
                            </m:ctrlPr>
                          </m:sSubPr>
                          <m:e>
                            <m:r>
                              <a:rPr lang="en-US" sz="2000" b="1" i="1"/>
                              <m:t>𝑿</m:t>
                            </m:r>
                          </m:e>
                          <m:sub>
                            <m:r>
                              <a:rPr lang="en-US" sz="2000" i="1"/>
                              <m:t>3</m:t>
                            </m:r>
                            <m:r>
                              <a:rPr lang="en-US" sz="2000" i="1"/>
                              <m:t>𝑖</m:t>
                            </m:r>
                          </m:sub>
                        </m:sSub>
                        <m:sSub>
                          <m:sSubPr>
                            <m:ctrlPr>
                              <a:rPr lang="en-US" sz="2000" i="1"/>
                            </m:ctrlPr>
                          </m:sSubPr>
                          <m:e>
                            <m:r>
                              <a:rPr lang="en-US" sz="2000" i="1"/>
                              <m:t> +</m:t>
                            </m:r>
                            <m:r>
                              <a:rPr lang="en-US" sz="2000" i="1"/>
                              <m:t>𝑑</m:t>
                            </m:r>
                            <m:r>
                              <a:rPr lang="en-US" sz="2000" i="1"/>
                              <m:t>+ </m:t>
                            </m:r>
                            <m:r>
                              <a:rPr lang="en-US" sz="2000" i="1"/>
                              <m:t>𝜀</m:t>
                            </m:r>
                          </m:e>
                          <m:sub>
                            <m:r>
                              <a:rPr lang="en-US" sz="2000" i="1"/>
                              <m:t>𝑖</m:t>
                            </m:r>
                          </m:sub>
                        </m:sSub>
                      </m:e>
                      <m:sup/>
                    </m:sSup>
                  </m:oMath>
                </a14:m>
                <a:endParaRPr lang="en-US" sz="2000" dirty="0" smtClean="0"/>
              </a:p>
              <a:p>
                <a:pPr marL="685810" lvl="1" indent="-385772">
                  <a:buFont typeface="+mj-lt"/>
                  <a:buAutoNum type="arabicPeriod"/>
                </a:pPr>
                <a:endParaRPr lang="en-US" sz="2000" dirty="0" smtClean="0"/>
              </a:p>
              <a:p>
                <a:pPr marL="342900" indent="-342900">
                  <a:buFont typeface="Arial" panose="020B0604020202020204" pitchFamily="34" charset="0"/>
                  <a:buChar char="•"/>
                </a:pPr>
                <a:r>
                  <a:rPr lang="en-US" sz="2000" dirty="0" smtClean="0">
                    <a:latin typeface="+mn-lt"/>
                  </a:rPr>
                  <a:t>Instruments</a:t>
                </a:r>
                <a:r>
                  <a:rPr lang="en-US" sz="2000" dirty="0" smtClean="0">
                    <a:latin typeface="+mn-lt"/>
                  </a:rPr>
                  <a:t>:</a:t>
                </a:r>
              </a:p>
              <a:p>
                <a:pPr marL="385763" indent="-385763"/>
                <a14:m>
                  <m:oMath xmlns:m="http://schemas.openxmlformats.org/officeDocument/2006/math">
                    <m:sSub>
                      <m:sSubPr>
                        <m:ctrlPr>
                          <a:rPr lang="en-US" sz="2000" i="1">
                            <a:latin typeface="+mn-lt"/>
                          </a:rPr>
                        </m:ctrlPr>
                      </m:sSubPr>
                      <m:e>
                        <m:r>
                          <a:rPr lang="en-US" sz="2000" i="1">
                            <a:latin typeface="+mn-lt"/>
                          </a:rPr>
                          <m:t>𝑇𝑟𝑒𝑎𝑡</m:t>
                        </m:r>
                      </m:e>
                      <m:sub>
                        <m:r>
                          <a:rPr lang="en-US" sz="2000" i="1">
                            <a:latin typeface="+mn-lt"/>
                          </a:rPr>
                          <m:t>𝑖</m:t>
                        </m:r>
                      </m:sub>
                    </m:sSub>
                  </m:oMath>
                </a14:m>
                <a:r>
                  <a:rPr lang="en-US" sz="2000" dirty="0">
                    <a:latin typeface="+mn-lt"/>
                  </a:rPr>
                  <a:t>: Ownership of parcel accessible within 15 minutes of </a:t>
                </a:r>
                <a:r>
                  <a:rPr lang="en-US" sz="2000" dirty="0" smtClean="0">
                    <a:latin typeface="+mn-lt"/>
                  </a:rPr>
                  <a:t>homestead</a:t>
                </a:r>
                <a:endParaRPr lang="en-US" sz="2000" dirty="0">
                  <a:latin typeface="+mn-lt"/>
                </a:endParaRPr>
              </a:p>
              <a:p>
                <a:pPr marL="385763" indent="-385763"/>
                <a14:m>
                  <m:oMath xmlns:m="http://schemas.openxmlformats.org/officeDocument/2006/math">
                    <m:sSub>
                      <m:sSubPr>
                        <m:ctrlPr>
                          <a:rPr lang="en-US" sz="2000" i="1">
                            <a:latin typeface="+mn-lt"/>
                          </a:rPr>
                        </m:ctrlPr>
                      </m:sSubPr>
                      <m:e>
                        <m:r>
                          <a:rPr lang="en-US" sz="2000" i="1">
                            <a:latin typeface="+mn-lt"/>
                          </a:rPr>
                          <m:t>𝑃𝑟𝑜𝑑</m:t>
                        </m:r>
                      </m:e>
                      <m:sub>
                        <m:r>
                          <a:rPr lang="en-US" sz="2000" i="1">
                            <a:latin typeface="+mn-lt"/>
                          </a:rPr>
                          <m:t>𝑖</m:t>
                        </m:r>
                      </m:sub>
                    </m:sSub>
                  </m:oMath>
                </a14:m>
                <a:r>
                  <a:rPr lang="en-US" sz="2000" dirty="0">
                    <a:latin typeface="+mn-lt"/>
                  </a:rPr>
                  <a:t>: Elevation of homestead</a:t>
                </a:r>
              </a:p>
              <a:p>
                <a:pPr marL="385763" indent="-385763"/>
                <a14:m>
                  <m:oMath xmlns:m="http://schemas.openxmlformats.org/officeDocument/2006/math">
                    <m:sSub>
                      <m:sSubPr>
                        <m:ctrlPr>
                          <a:rPr lang="en-US" sz="2000" i="1">
                            <a:latin typeface="+mn-lt"/>
                          </a:rPr>
                        </m:ctrlPr>
                      </m:sSubPr>
                      <m:e>
                        <m:sSub>
                          <m:sSubPr>
                            <m:ctrlPr>
                              <a:rPr lang="en-US" sz="2000" i="1">
                                <a:latin typeface="+mn-lt"/>
                              </a:rPr>
                            </m:ctrlPr>
                          </m:sSubPr>
                          <m:e>
                            <m:r>
                              <a:rPr lang="en-US" sz="2000" i="1">
                                <a:latin typeface="+mn-lt"/>
                              </a:rPr>
                              <m:t>𝑇𝑟𝑒𝑎𝑡</m:t>
                            </m:r>
                          </m:e>
                          <m:sub>
                            <m:r>
                              <a:rPr lang="en-US" sz="2000" i="1">
                                <a:latin typeface="+mn-lt"/>
                              </a:rPr>
                              <m:t>𝑖</m:t>
                            </m:r>
                          </m:sub>
                        </m:sSub>
                        <m:r>
                          <a:rPr lang="en-US" sz="2000" i="1">
                            <a:latin typeface="+mn-lt"/>
                          </a:rPr>
                          <m:t> ∗ </m:t>
                        </m:r>
                        <m:r>
                          <a:rPr lang="en-US" sz="2000" i="1">
                            <a:latin typeface="+mn-lt"/>
                          </a:rPr>
                          <m:t>𝑃𝑟𝑜𝑑</m:t>
                        </m:r>
                      </m:e>
                      <m:sub>
                        <m:r>
                          <a:rPr lang="en-US" sz="2000" i="1">
                            <a:latin typeface="+mn-lt"/>
                          </a:rPr>
                          <m:t>𝑖</m:t>
                        </m:r>
                      </m:sub>
                    </m:sSub>
                  </m:oMath>
                </a14:m>
                <a:r>
                  <a:rPr lang="en-US" sz="2000" dirty="0">
                    <a:latin typeface="+mn-lt"/>
                  </a:rPr>
                  <a:t>: </a:t>
                </a:r>
              </a:p>
              <a:p>
                <a:pPr marL="300037" lvl="1" indent="0">
                  <a:buNone/>
                </a:pPr>
                <a:r>
                  <a:rPr lang="en-US" sz="2000" dirty="0" smtClean="0"/>
                  <a:t>1. Number </a:t>
                </a:r>
                <a:r>
                  <a:rPr lang="en-US" sz="2000" dirty="0"/>
                  <a:t>of intercropped plots</a:t>
                </a:r>
              </a:p>
              <a:p>
                <a:pPr marL="300037" lvl="1" indent="0">
                  <a:buNone/>
                </a:pPr>
                <a:r>
                  <a:rPr lang="en-US" sz="2000" dirty="0" smtClean="0"/>
                  <a:t>2. Having </a:t>
                </a:r>
                <a:r>
                  <a:rPr lang="en-US" sz="2000" dirty="0"/>
                  <a:t>received extension services in preceding year</a:t>
                </a:r>
              </a:p>
            </p:txBody>
          </p:sp>
        </mc:Choice>
        <mc:Fallback>
          <p:sp>
            <p:nvSpPr>
              <p:cNvPr id="3" name="Content Placeholder 2"/>
              <p:cNvSpPr>
                <a:spLocks noGrp="1" noRot="1" noChangeAspect="1" noMove="1" noResize="1" noEditPoints="1" noAdjustHandles="1" noChangeArrowheads="1" noChangeShapeType="1" noTextEdit="1"/>
              </p:cNvSpPr>
              <p:nvPr>
                <p:ph type="body" sz="quarter" idx="12"/>
              </p:nvPr>
            </p:nvSpPr>
            <p:spPr>
              <a:xfrm>
                <a:off x="232011" y="1323833"/>
                <a:ext cx="8748215" cy="2320119"/>
              </a:xfrm>
              <a:blipFill rotWithShape="0">
                <a:blip r:embed="rId3"/>
                <a:stretch>
                  <a:fillRect l="-627" t="-1312" b="-50656"/>
                </a:stretch>
              </a:blipFill>
            </p:spPr>
            <p:txBody>
              <a:bodyPr/>
              <a:lstStyle/>
              <a:p>
                <a:r>
                  <a:rPr lang="en-US">
                    <a:noFill/>
                  </a:rPr>
                  <a:t> </a:t>
                </a:r>
              </a:p>
            </p:txBody>
          </p:sp>
        </mc:Fallback>
      </mc:AlternateContent>
      <p:sp>
        <p:nvSpPr>
          <p:cNvPr id="5" name="TextBox 4"/>
          <p:cNvSpPr txBox="1"/>
          <p:nvPr/>
        </p:nvSpPr>
        <p:spPr>
          <a:xfrm>
            <a:off x="232011" y="4837177"/>
            <a:ext cx="8530989" cy="1631216"/>
          </a:xfrm>
          <a:prstGeom prst="rect">
            <a:avLst/>
          </a:prstGeom>
          <a:noFill/>
        </p:spPr>
        <p:txBody>
          <a:bodyPr wrap="square" rtlCol="0">
            <a:spAutoFit/>
          </a:bodyPr>
          <a:lstStyle/>
          <a:p>
            <a:r>
              <a:rPr lang="en-US" sz="2000" dirty="0"/>
              <a:t>Correct for </a:t>
            </a:r>
            <a:r>
              <a:rPr lang="en-US" sz="2000" dirty="0" err="1"/>
              <a:t>endogeneity</a:t>
            </a:r>
            <a:r>
              <a:rPr lang="en-US" sz="2000" dirty="0"/>
              <a:t> due to non-random selection into the project, simultaneity between production and consumption decisions (non-</a:t>
            </a:r>
            <a:r>
              <a:rPr lang="en-US" sz="2000" dirty="0" err="1"/>
              <a:t>separability</a:t>
            </a:r>
            <a:r>
              <a:rPr lang="en-US" sz="2000" dirty="0" smtClean="0"/>
              <a:t>):</a:t>
            </a:r>
            <a:endParaRPr lang="en-US" sz="2000" dirty="0"/>
          </a:p>
          <a:p>
            <a:pPr marL="342909" indent="-342909">
              <a:buFont typeface="Arial" panose="020B0604020202020204" pitchFamily="34" charset="0"/>
              <a:buChar char="•"/>
            </a:pPr>
            <a:r>
              <a:rPr lang="en-US" sz="2000" dirty="0"/>
              <a:t>IV using two-stage least squares (IV/2SLS)</a:t>
            </a:r>
          </a:p>
          <a:p>
            <a:pPr marL="342909" indent="-342909">
              <a:buFont typeface="Arial" panose="020B0604020202020204" pitchFamily="34" charset="0"/>
              <a:buChar char="•"/>
            </a:pPr>
            <a:r>
              <a:rPr lang="en-US" sz="2000" dirty="0"/>
              <a:t>IV using generalized method of moments (IV/GMM)</a:t>
            </a:r>
          </a:p>
          <a:p>
            <a:pPr marL="342909" indent="-342909">
              <a:buFont typeface="Arial" panose="020B0604020202020204" pitchFamily="34" charset="0"/>
              <a:buChar char="•"/>
            </a:pPr>
            <a:r>
              <a:rPr lang="en-US" sz="2000" dirty="0"/>
              <a:t>IV using three-stage least squares (IV/3SLS)</a:t>
            </a:r>
          </a:p>
        </p:txBody>
      </p:sp>
      <p:sp>
        <p:nvSpPr>
          <p:cNvPr id="6" name="Title 1"/>
          <p:cNvSpPr txBox="1">
            <a:spLocks/>
          </p:cNvSpPr>
          <p:nvPr/>
        </p:nvSpPr>
        <p:spPr>
          <a:xfrm>
            <a:off x="1020286" y="268075"/>
            <a:ext cx="8041828" cy="868362"/>
          </a:xfrm>
          <a:prstGeom prst="rect">
            <a:avLst/>
          </a:prstGeom>
        </p:spPr>
        <p:txBody>
          <a:bodyPr>
            <a:normAutofit/>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r>
              <a:rPr lang="en-US" sz="3600" dirty="0" smtClean="0">
                <a:solidFill>
                  <a:srgbClr val="FFFF00"/>
                </a:solidFill>
              </a:rPr>
              <a:t>Methodology</a:t>
            </a:r>
            <a:endParaRPr lang="en-US" sz="3600" dirty="0">
              <a:solidFill>
                <a:srgbClr val="FFFF00"/>
              </a:solidFill>
            </a:endParaRPr>
          </a:p>
        </p:txBody>
      </p:sp>
    </p:spTree>
    <p:extLst>
      <p:ext uri="{BB962C8B-B14F-4D97-AF65-F5344CB8AC3E}">
        <p14:creationId xmlns:p14="http://schemas.microsoft.com/office/powerpoint/2010/main" val="12979622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50878" y="288960"/>
            <a:ext cx="7929349" cy="639088"/>
          </a:xfrm>
          <a:prstGeom prst="rect">
            <a:avLst/>
          </a:prstGeom>
        </p:spPr>
        <p:txBody>
          <a:bodyPr>
            <a:noAutofit/>
          </a:bodyPr>
          <a:lstStyle/>
          <a:p>
            <a:r>
              <a:rPr lang="en-US" sz="3600" dirty="0">
                <a:solidFill>
                  <a:srgbClr val="FFFF00"/>
                </a:solidFill>
              </a:rPr>
              <a:t>Results: Average T</a:t>
            </a:r>
            <a:r>
              <a:rPr lang="en-US" sz="3600" dirty="0" smtClean="0">
                <a:solidFill>
                  <a:srgbClr val="FFFF00"/>
                </a:solidFill>
              </a:rPr>
              <a:t>reatment Effect </a:t>
            </a:r>
            <a:r>
              <a:rPr lang="en-US" sz="3600" dirty="0">
                <a:solidFill>
                  <a:srgbClr val="FFFF00"/>
                </a:solidFill>
              </a:rPr>
              <a:t>(</a:t>
            </a:r>
            <a:r>
              <a:rPr lang="en-US" sz="3600" dirty="0" smtClean="0">
                <a:solidFill>
                  <a:srgbClr val="FFFF00"/>
                </a:solidFill>
              </a:rPr>
              <a:t>ATE)</a:t>
            </a:r>
            <a:endParaRPr lang="en-US" sz="3600" dirty="0">
              <a:solidFill>
                <a:srgbClr val="FFFF0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101181225"/>
              </p:ext>
            </p:extLst>
          </p:nvPr>
        </p:nvGraphicFramePr>
        <p:xfrm>
          <a:off x="469630" y="1395603"/>
          <a:ext cx="8257558" cy="5305448"/>
        </p:xfrm>
        <a:graphic>
          <a:graphicData uri="http://schemas.openxmlformats.org/presentationml/2006/ole">
            <mc:AlternateContent xmlns:mc="http://schemas.openxmlformats.org/markup-compatibility/2006">
              <mc:Choice xmlns:v="urn:schemas-microsoft-com:vml" Requires="v">
                <p:oleObj spid="_x0000_s3088" name="Worksheet" r:id="rId4" imgW="5648243" imgH="3628987" progId="Excel.Sheet.12">
                  <p:embed/>
                </p:oleObj>
              </mc:Choice>
              <mc:Fallback>
                <p:oleObj name="Worksheet" r:id="rId4" imgW="5648243" imgH="3628987" progId="Excel.Sheet.12">
                  <p:embed/>
                  <p:pic>
                    <p:nvPicPr>
                      <p:cNvPr id="0" name=""/>
                      <p:cNvPicPr/>
                      <p:nvPr/>
                    </p:nvPicPr>
                    <p:blipFill>
                      <a:blip r:embed="rId5"/>
                      <a:stretch>
                        <a:fillRect/>
                      </a:stretch>
                    </p:blipFill>
                    <p:spPr>
                      <a:xfrm>
                        <a:off x="469630" y="1395603"/>
                        <a:ext cx="8257558" cy="5305448"/>
                      </a:xfrm>
                      <a:prstGeom prst="rect">
                        <a:avLst/>
                      </a:prstGeom>
                    </p:spPr>
                  </p:pic>
                </p:oleObj>
              </mc:Fallback>
            </mc:AlternateContent>
          </a:graphicData>
        </a:graphic>
      </p:graphicFrame>
      <p:sp>
        <p:nvSpPr>
          <p:cNvPr id="4" name="Rectangle 3"/>
          <p:cNvSpPr/>
          <p:nvPr/>
        </p:nvSpPr>
        <p:spPr>
          <a:xfrm>
            <a:off x="3930555" y="1924334"/>
            <a:ext cx="1091821" cy="300251"/>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838734" y="3843609"/>
            <a:ext cx="1091821" cy="300251"/>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838733" y="5798768"/>
            <a:ext cx="1091821" cy="300251"/>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6240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Africa RISING presentation_template</Template>
  <TotalTime>725</TotalTime>
  <Words>1007</Words>
  <Application>Microsoft Office PowerPoint</Application>
  <PresentationFormat>On-screen Show (4:3)</PresentationFormat>
  <Paragraphs>96</Paragraphs>
  <Slides>14</Slides>
  <Notes>9</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2</vt:i4>
      </vt:variant>
      <vt:variant>
        <vt:lpstr>Slide Titles</vt:lpstr>
      </vt:variant>
      <vt:variant>
        <vt:i4>14</vt:i4>
      </vt:variant>
    </vt:vector>
  </HeadingPairs>
  <TitlesOfParts>
    <vt:vector size="24" baseType="lpstr">
      <vt:lpstr>Arial</vt:lpstr>
      <vt:lpstr>Calibri</vt:lpstr>
      <vt:lpstr>Cambria Math</vt:lpstr>
      <vt:lpstr>Gill Sans</vt:lpstr>
      <vt:lpstr>Times New Roman</vt:lpstr>
      <vt:lpstr>Wingdings</vt:lpstr>
      <vt:lpstr>Africa RISING presentation_template</vt:lpstr>
      <vt:lpstr>1_Custom Design</vt:lpstr>
      <vt:lpstr>Worksheet</vt:lpstr>
      <vt:lpstr>Microsoft Excel Worksheet</vt:lpstr>
      <vt:lpstr>PowerPoint Presentation</vt:lpstr>
      <vt:lpstr>Introduction</vt:lpstr>
      <vt:lpstr>Research Questions</vt:lpstr>
      <vt:lpstr>Background</vt:lpstr>
      <vt:lpstr>Descriptives: Demo and Production</vt:lpstr>
      <vt:lpstr>PowerPoint Presentation</vt:lpstr>
      <vt:lpstr>PowerPoint Presentation</vt:lpstr>
      <vt:lpstr>PowerPoint Presentation</vt:lpstr>
      <vt:lpstr>Results: Average Treatment Effect (ATE)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Nutritional Outcomes</dc:title>
  <dc:creator>Peter Thorne</dc:creator>
  <cp:lastModifiedBy>Azzarri, Carlo (IFPRI)</cp:lastModifiedBy>
  <cp:revision>81</cp:revision>
  <dcterms:created xsi:type="dcterms:W3CDTF">2015-06-03T20:11:20Z</dcterms:created>
  <dcterms:modified xsi:type="dcterms:W3CDTF">2016-06-30T21:22:33Z</dcterms:modified>
</cp:coreProperties>
</file>